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7" r:id="rId2"/>
    <p:sldId id="278" r:id="rId3"/>
    <p:sldId id="270" r:id="rId4"/>
    <p:sldId id="257" r:id="rId5"/>
    <p:sldId id="258" r:id="rId6"/>
    <p:sldId id="259" r:id="rId7"/>
    <p:sldId id="265" r:id="rId8"/>
    <p:sldId id="266" r:id="rId9"/>
    <p:sldId id="267" r:id="rId10"/>
    <p:sldId id="264" r:id="rId11"/>
    <p:sldId id="260" r:id="rId12"/>
    <p:sldId id="262" r:id="rId13"/>
    <p:sldId id="275" r:id="rId14"/>
    <p:sldId id="271" r:id="rId15"/>
    <p:sldId id="272" r:id="rId16"/>
    <p:sldId id="274" r:id="rId17"/>
    <p:sldId id="273" r:id="rId18"/>
    <p:sldId id="276"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2/21/2022</a:t>
            </a:fld>
            <a:endParaRPr lang="en-US" dirty="0"/>
          </a:p>
        </p:txBody>
      </p:sp>
      <p:sp>
        <p:nvSpPr>
          <p:cNvPr id="5" name="Footer Placeholder 4"/>
          <p:cNvSpPr>
            <a:spLocks noGrp="1"/>
          </p:cNvSpPr>
          <p:nvPr>
            <p:ph type="ftr" sz="quarter" idx="11"/>
          </p:nvPr>
        </p:nvSpPr>
        <p:spPr>
          <a:xfrm>
            <a:off x="1451579" y="329307"/>
            <a:ext cx="5626774" cy="309201"/>
          </a:xfrm>
        </p:spPr>
        <p:txBody>
          <a:bodyPr/>
          <a:lstStyle/>
          <a:p>
            <a:endParaRPr lang="en-US" dirty="0"/>
          </a:p>
        </p:txBody>
      </p:sp>
      <p:sp>
        <p:nvSpPr>
          <p:cNvPr id="6" name="Slide Number Placeholder 5"/>
          <p:cNvSpPr>
            <a:spLocks noGrp="1"/>
          </p:cNvSpPr>
          <p:nvPr>
            <p:ph type="sldNum" sz="quarter" idx="12"/>
          </p:nvPr>
        </p:nvSpPr>
        <p:spPr>
          <a:xfrm>
            <a:off x="476834" y="798973"/>
            <a:ext cx="811019" cy="503578"/>
          </a:xfrm>
        </p:spPr>
        <p:txBody>
          <a:bodyPr/>
          <a:lstStyle/>
          <a:p>
            <a:fld id="{6D22F896-40B5-4ADD-8801-0D06FADFA095}" type="slidenum">
              <a:rPr lang="en-US" dirty="0"/>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en-US"/>
              <a:t>Click to edit Master title style</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2/21/2022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488794"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56025" y="2821491"/>
            <a:ext cx="4488794"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2/21/2022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en-US"/>
              <a:t>Click icon to add picture</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2/21/2022</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2/21/2022</a:t>
            </a:fld>
            <a:endParaRPr lang="en-US" dirty="0"/>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‹nr.›</a:t>
            </a:fld>
            <a:endParaRPr lang="en-US" dirty="0"/>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lindeluijnenburg.com/about/" TargetMode="External"/><Relationship Id="rId2" Type="http://schemas.openxmlformats.org/officeDocument/2006/relationships/hyperlink" Target="https://sites.google.com/view/associazione-italiana-utrecht/home?authuser=0" TargetMode="External"/><Relationship Id="rId1" Type="http://schemas.openxmlformats.org/officeDocument/2006/relationships/slideLayout" Target="../slideLayouts/slideLayout2.xml"/><Relationship Id="rId4" Type="http://schemas.openxmlformats.org/officeDocument/2006/relationships/hyperlink" Target="https://devoorkamer.or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atvutrechtzuid.n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watch?v=MomtbJ1jXK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ccel.ubc.ca/sites/ccel.ubc.ca/files/Community%20Engaged%20Learning%20Reflection%20Framework.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migrazionialplurale.sites.uu.nl/?lang=i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50jaargastarbeidersutrecht.nl/Nationaliteiten/Italiane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163913" y="0"/>
            <a:ext cx="12355913" cy="8208000"/>
          </a:xfrm>
          <a:prstGeom prst="rect">
            <a:avLst/>
          </a:prstGeom>
          <a:effectLst>
            <a:glow rad="127000">
              <a:schemeClr val="accent1">
                <a:alpha val="27000"/>
              </a:schemeClr>
            </a:glow>
          </a:effectLst>
        </p:spPr>
      </p:pic>
      <p:sp>
        <p:nvSpPr>
          <p:cNvPr id="2" name="Title 1"/>
          <p:cNvSpPr>
            <a:spLocks noGrp="1"/>
          </p:cNvSpPr>
          <p:nvPr>
            <p:ph type="ctrTitle"/>
          </p:nvPr>
        </p:nvSpPr>
        <p:spPr/>
        <p:txBody>
          <a:bodyPr/>
          <a:lstStyle/>
          <a:p>
            <a:r>
              <a:rPr lang="nl-NL" dirty="0" err="1"/>
              <a:t>Migrazioni</a:t>
            </a:r>
            <a:r>
              <a:rPr lang="nl-NL" dirty="0"/>
              <a:t> al </a:t>
            </a:r>
            <a:r>
              <a:rPr lang="nl-NL" dirty="0" err="1"/>
              <a:t>plurale</a:t>
            </a:r>
            <a:endParaRPr lang="nl-NL" dirty="0"/>
          </a:p>
        </p:txBody>
      </p:sp>
      <p:sp>
        <p:nvSpPr>
          <p:cNvPr id="3" name="Subtitle 2"/>
          <p:cNvSpPr>
            <a:spLocks noGrp="1"/>
          </p:cNvSpPr>
          <p:nvPr>
            <p:ph type="subTitle" idx="1"/>
          </p:nvPr>
        </p:nvSpPr>
        <p:spPr>
          <a:xfrm>
            <a:off x="1774424" y="3724074"/>
            <a:ext cx="8637072" cy="1342778"/>
          </a:xfrm>
        </p:spPr>
        <p:txBody>
          <a:bodyPr>
            <a:normAutofit/>
          </a:bodyPr>
          <a:lstStyle/>
          <a:p>
            <a:r>
              <a:rPr lang="nl-NL" dirty="0">
                <a:solidFill>
                  <a:schemeClr val="accent1">
                    <a:lumMod val="75000"/>
                  </a:schemeClr>
                </a:solidFill>
              </a:rPr>
              <a:t>Cursus + cel-project</a:t>
            </a:r>
          </a:p>
          <a:p>
            <a:r>
              <a:rPr lang="nl-NL" i="1" dirty="0">
                <a:solidFill>
                  <a:schemeClr val="accent1">
                    <a:lumMod val="75000"/>
                  </a:schemeClr>
                </a:solidFill>
              </a:rPr>
              <a:t>BA-Italiaanse taal &amp; cultuur</a:t>
            </a:r>
          </a:p>
          <a:p>
            <a:r>
              <a:rPr lang="nl-NL" sz="1200" i="1" dirty="0">
                <a:solidFill>
                  <a:schemeClr val="accent1">
                    <a:lumMod val="75000"/>
                  </a:schemeClr>
                </a:solidFill>
              </a:rPr>
              <a:t>2020-21, Blok 4</a:t>
            </a:r>
          </a:p>
          <a:p>
            <a:endParaRPr lang="nl-NL" dirty="0"/>
          </a:p>
        </p:txBody>
      </p:sp>
    </p:spTree>
    <p:extLst>
      <p:ext uri="{BB962C8B-B14F-4D97-AF65-F5344CB8AC3E}">
        <p14:creationId xmlns:p14="http://schemas.microsoft.com/office/powerpoint/2010/main" val="3227095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Deelnemers aan cursus + project</a:t>
            </a:r>
          </a:p>
        </p:txBody>
      </p:sp>
      <p:sp>
        <p:nvSpPr>
          <p:cNvPr id="3" name="Content Placeholder 2"/>
          <p:cNvSpPr>
            <a:spLocks noGrp="1"/>
          </p:cNvSpPr>
          <p:nvPr>
            <p:ph idx="1"/>
          </p:nvPr>
        </p:nvSpPr>
        <p:spPr/>
        <p:txBody>
          <a:bodyPr>
            <a:normAutofit/>
          </a:bodyPr>
          <a:lstStyle/>
          <a:p>
            <a:r>
              <a:rPr lang="nl-NL" dirty="0"/>
              <a:t>7 studenten van de major Italiaanse taal en cultuur (UU).</a:t>
            </a:r>
          </a:p>
          <a:p>
            <a:r>
              <a:rPr lang="nl-NL" dirty="0"/>
              <a:t>1 studente van de major Literary Studies (UU).</a:t>
            </a:r>
          </a:p>
          <a:p>
            <a:r>
              <a:rPr lang="nl-NL" dirty="0"/>
              <a:t>3 docenten: Monica Jansen, Carlo </a:t>
            </a:r>
            <a:r>
              <a:rPr lang="nl-NL" dirty="0" err="1"/>
              <a:t>Giordano</a:t>
            </a:r>
            <a:r>
              <a:rPr lang="nl-NL" dirty="0"/>
              <a:t> &amp; Manuela </a:t>
            </a:r>
            <a:r>
              <a:rPr lang="nl-NL" dirty="0" err="1"/>
              <a:t>Pinto</a:t>
            </a:r>
            <a:r>
              <a:rPr lang="nl-NL" dirty="0"/>
              <a:t>.</a:t>
            </a:r>
          </a:p>
          <a:p>
            <a:r>
              <a:rPr lang="nl-NL" dirty="0"/>
              <a:t>1 project-assistent: Matilde Bignotti (met expertise in Intercultural Communication en Migratie).</a:t>
            </a:r>
          </a:p>
          <a:p>
            <a:r>
              <a:rPr lang="nl-NL" dirty="0"/>
              <a:t>1 gast-docent CEL: Linde Luijnenburg (docent UvA en documentairemaker)</a:t>
            </a:r>
          </a:p>
        </p:txBody>
      </p:sp>
    </p:spTree>
    <p:extLst>
      <p:ext uri="{BB962C8B-B14F-4D97-AF65-F5344CB8AC3E}">
        <p14:creationId xmlns:p14="http://schemas.microsoft.com/office/powerpoint/2010/main" val="1719599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Externe partners</a:t>
            </a:r>
          </a:p>
        </p:txBody>
      </p:sp>
      <p:sp>
        <p:nvSpPr>
          <p:cNvPr id="3" name="Content Placeholder 2"/>
          <p:cNvSpPr>
            <a:spLocks noGrp="1"/>
          </p:cNvSpPr>
          <p:nvPr>
            <p:ph idx="1"/>
          </p:nvPr>
        </p:nvSpPr>
        <p:spPr/>
        <p:txBody>
          <a:bodyPr/>
          <a:lstStyle/>
          <a:p>
            <a:r>
              <a:rPr lang="nl-NL" dirty="0">
                <a:hlinkClick r:id="rId2"/>
              </a:rPr>
              <a:t>Associazione Italiana - ACLI Utrecht</a:t>
            </a:r>
            <a:r>
              <a:rPr lang="nl-NL" dirty="0"/>
              <a:t> (Associazioni Cristiane Lavoratori Italiani)</a:t>
            </a:r>
          </a:p>
          <a:p>
            <a:r>
              <a:rPr lang="nl-NL" dirty="0">
                <a:hlinkClick r:id="rId3"/>
              </a:rPr>
              <a:t>Dr. Linde </a:t>
            </a:r>
            <a:r>
              <a:rPr lang="nl-NL" dirty="0" err="1">
                <a:hlinkClick r:id="rId3"/>
              </a:rPr>
              <a:t>Luijnenburg</a:t>
            </a:r>
            <a:r>
              <a:rPr lang="nl-NL" dirty="0">
                <a:hlinkClick r:id="rId3"/>
              </a:rPr>
              <a:t> (UvA)</a:t>
            </a:r>
            <a:endParaRPr lang="nl-NL" dirty="0"/>
          </a:p>
          <a:p>
            <a:r>
              <a:rPr lang="nl-NL" dirty="0"/>
              <a:t>Dhr. Vincenzo </a:t>
            </a:r>
            <a:r>
              <a:rPr lang="nl-NL" dirty="0" err="1"/>
              <a:t>Toscani</a:t>
            </a:r>
            <a:r>
              <a:rPr lang="nl-NL" dirty="0"/>
              <a:t> (</a:t>
            </a:r>
            <a:r>
              <a:rPr lang="nl-NL" dirty="0" err="1"/>
              <a:t>Italian</a:t>
            </a:r>
            <a:r>
              <a:rPr lang="nl-NL" dirty="0"/>
              <a:t> Professionals in </a:t>
            </a:r>
            <a:r>
              <a:rPr lang="nl-NL" dirty="0" err="1"/>
              <a:t>the</a:t>
            </a:r>
            <a:r>
              <a:rPr lang="nl-NL" dirty="0"/>
              <a:t> Netherlands)</a:t>
            </a:r>
          </a:p>
          <a:p>
            <a:r>
              <a:rPr lang="nl-NL" dirty="0"/>
              <a:t>Stichting </a:t>
            </a:r>
            <a:r>
              <a:rPr lang="nl-NL" dirty="0">
                <a:hlinkClick r:id="rId4"/>
              </a:rPr>
              <a:t>De Voorkamer</a:t>
            </a:r>
            <a:endParaRPr lang="nl-NL" dirty="0"/>
          </a:p>
        </p:txBody>
      </p:sp>
    </p:spTree>
    <p:extLst>
      <p:ext uri="{BB962C8B-B14F-4D97-AF65-F5344CB8AC3E}">
        <p14:creationId xmlns:p14="http://schemas.microsoft.com/office/powerpoint/2010/main" val="1773125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Fases project CEL: 1 voorbereiding</a:t>
            </a:r>
          </a:p>
        </p:txBody>
      </p:sp>
      <p:sp>
        <p:nvSpPr>
          <p:cNvPr id="3" name="Content Placeholder 2"/>
          <p:cNvSpPr>
            <a:spLocks noGrp="1"/>
          </p:cNvSpPr>
          <p:nvPr>
            <p:ph idx="1"/>
          </p:nvPr>
        </p:nvSpPr>
        <p:spPr/>
        <p:txBody>
          <a:bodyPr>
            <a:normAutofit fontScale="92500" lnSpcReduction="10000"/>
          </a:bodyPr>
          <a:lstStyle/>
          <a:p>
            <a:r>
              <a:rPr lang="nl-NL" dirty="0"/>
              <a:t>Studenten reflecteren over eigen ervaring en verwachtingen met behulp van reflectietools CEL</a:t>
            </a:r>
          </a:p>
          <a:p>
            <a:r>
              <a:rPr lang="nl-NL" dirty="0"/>
              <a:t>Studenten krijgen introductie op media literacy, interview- en filmtechnieken.</a:t>
            </a:r>
          </a:p>
          <a:p>
            <a:r>
              <a:rPr lang="nl-NL" dirty="0"/>
              <a:t>Studenten leren storytelling in prakrijk via workshop door De Voorkamer</a:t>
            </a:r>
          </a:p>
          <a:p>
            <a:r>
              <a:rPr lang="nl-NL" dirty="0"/>
              <a:t>Studenten bereiden storyboard voor </a:t>
            </a:r>
          </a:p>
          <a:p>
            <a:r>
              <a:rPr lang="nl-NL" dirty="0"/>
              <a:t>Studenten voeren kennismakingsgesprekken via Teams </a:t>
            </a:r>
          </a:p>
          <a:p>
            <a:r>
              <a:rPr lang="nl-NL" dirty="0"/>
              <a:t>Studenten krijgen theorie over “heritage speakers” en migratieverhalen in verschillende media</a:t>
            </a:r>
          </a:p>
          <a:p>
            <a:pPr marL="0" indent="0">
              <a:buNone/>
            </a:pPr>
            <a:endParaRPr lang="nl-NL" dirty="0"/>
          </a:p>
        </p:txBody>
      </p:sp>
    </p:spTree>
    <p:extLst>
      <p:ext uri="{BB962C8B-B14F-4D97-AF65-F5344CB8AC3E}">
        <p14:creationId xmlns:p14="http://schemas.microsoft.com/office/powerpoint/2010/main" val="2886425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Workshop storytelling</a:t>
            </a:r>
            <a:endParaRPr lang="en-US" dirty="0"/>
          </a:p>
        </p:txBody>
      </p:sp>
      <p:pic>
        <p:nvPicPr>
          <p:cNvPr id="4" name="Content Placeholder 3"/>
          <p:cNvPicPr>
            <a:picLocks noGrp="1" noChangeAspect="1"/>
          </p:cNvPicPr>
          <p:nvPr>
            <p:ph idx="1"/>
          </p:nvPr>
        </p:nvPicPr>
        <p:blipFill>
          <a:blip r:embed="rId2"/>
          <a:stretch>
            <a:fillRect/>
          </a:stretch>
        </p:blipFill>
        <p:spPr>
          <a:xfrm>
            <a:off x="2237059" y="2016125"/>
            <a:ext cx="7719469" cy="3449638"/>
          </a:xfrm>
          <a:prstGeom prst="rect">
            <a:avLst/>
          </a:prstGeom>
        </p:spPr>
      </p:pic>
    </p:spTree>
    <p:extLst>
      <p:ext uri="{BB962C8B-B14F-4D97-AF65-F5344CB8AC3E}">
        <p14:creationId xmlns:p14="http://schemas.microsoft.com/office/powerpoint/2010/main" val="1369027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Fases project CEL: 2 uitvoering</a:t>
            </a:r>
            <a:endParaRPr lang="en-US" dirty="0"/>
          </a:p>
        </p:txBody>
      </p:sp>
      <p:sp>
        <p:nvSpPr>
          <p:cNvPr id="3" name="Content Placeholder 2"/>
          <p:cNvSpPr>
            <a:spLocks noGrp="1"/>
          </p:cNvSpPr>
          <p:nvPr>
            <p:ph idx="1"/>
          </p:nvPr>
        </p:nvSpPr>
        <p:spPr/>
        <p:txBody>
          <a:bodyPr/>
          <a:lstStyle/>
          <a:p>
            <a:r>
              <a:rPr lang="nl-BE" dirty="0"/>
              <a:t>27 mei: filmen van interviews in volkstuinen </a:t>
            </a:r>
            <a:r>
              <a:rPr lang="nl-BE" dirty="0">
                <a:hlinkClick r:id="rId2"/>
              </a:rPr>
              <a:t>ATV Utrecht-Zuid</a:t>
            </a:r>
            <a:endParaRPr lang="en-US" dirty="0"/>
          </a:p>
        </p:txBody>
      </p:sp>
      <p:pic>
        <p:nvPicPr>
          <p:cNvPr id="1028" name="Picture 4" descr="https://migrazionialplurale.sites.uu.nl/wp-content/uploads/sites/727/2021/06/DSC_0550-740x49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00" y="2480619"/>
            <a:ext cx="7048500" cy="4695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2605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850922"/>
            <a:ext cx="9291215" cy="1049235"/>
          </a:xfrm>
        </p:spPr>
        <p:txBody>
          <a:bodyPr/>
          <a:lstStyle/>
          <a:p>
            <a:r>
              <a:rPr lang="nl-BE" dirty="0"/>
              <a:t>Fase 3</a:t>
            </a:r>
            <a:endParaRPr lang="en-US" dirty="0"/>
          </a:p>
        </p:txBody>
      </p:sp>
      <p:sp>
        <p:nvSpPr>
          <p:cNvPr id="3" name="Content Placeholder 2"/>
          <p:cNvSpPr>
            <a:spLocks noGrp="1"/>
          </p:cNvSpPr>
          <p:nvPr>
            <p:ph idx="1"/>
          </p:nvPr>
        </p:nvSpPr>
        <p:spPr/>
        <p:txBody>
          <a:bodyPr/>
          <a:lstStyle/>
          <a:p>
            <a:r>
              <a:rPr lang="nl-BE" dirty="0"/>
              <a:t>Montage van de video’s; taalkundige analyse; presentatie resultaten voor ACLI Utrecht (24 juni)</a:t>
            </a:r>
            <a:endParaRPr lang="en-US" dirty="0"/>
          </a:p>
        </p:txBody>
      </p:sp>
      <p:pic>
        <p:nvPicPr>
          <p:cNvPr id="4" name="Picture 3"/>
          <p:cNvPicPr>
            <a:picLocks noChangeAspect="1"/>
          </p:cNvPicPr>
          <p:nvPr/>
        </p:nvPicPr>
        <p:blipFill>
          <a:blip r:embed="rId2"/>
          <a:stretch>
            <a:fillRect/>
          </a:stretch>
        </p:blipFill>
        <p:spPr>
          <a:xfrm>
            <a:off x="5049795" y="2833817"/>
            <a:ext cx="5815913" cy="3762742"/>
          </a:xfrm>
          <a:prstGeom prst="rect">
            <a:avLst/>
          </a:prstGeom>
        </p:spPr>
      </p:pic>
    </p:spTree>
    <p:extLst>
      <p:ext uri="{BB962C8B-B14F-4D97-AF65-F5344CB8AC3E}">
        <p14:creationId xmlns:p14="http://schemas.microsoft.com/office/powerpoint/2010/main" val="1564786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Fase 3: video’s</a:t>
            </a:r>
            <a:br>
              <a:rPr lang="nl-BE" dirty="0"/>
            </a:br>
            <a:r>
              <a:rPr lang="nl-BE" dirty="0"/>
              <a:t>interview met Massimo Antonioli</a:t>
            </a:r>
            <a:endParaRPr lang="en-US" dirty="0"/>
          </a:p>
        </p:txBody>
      </p:sp>
      <p:pic>
        <p:nvPicPr>
          <p:cNvPr id="4" name="Content Placeholder 3">
            <a:hlinkClick r:id="rId2"/>
          </p:cNvPr>
          <p:cNvPicPr>
            <a:picLocks noGrp="1" noChangeAspect="1"/>
          </p:cNvPicPr>
          <p:nvPr>
            <p:ph idx="1"/>
          </p:nvPr>
        </p:nvPicPr>
        <p:blipFill>
          <a:blip r:embed="rId3"/>
          <a:stretch>
            <a:fillRect/>
          </a:stretch>
        </p:blipFill>
        <p:spPr>
          <a:xfrm>
            <a:off x="3030449" y="2016125"/>
            <a:ext cx="6132689" cy="3449638"/>
          </a:xfrm>
          <a:prstGeom prst="rect">
            <a:avLst/>
          </a:prstGeom>
        </p:spPr>
      </p:pic>
    </p:spTree>
    <p:extLst>
      <p:ext uri="{BB962C8B-B14F-4D97-AF65-F5344CB8AC3E}">
        <p14:creationId xmlns:p14="http://schemas.microsoft.com/office/powerpoint/2010/main" val="2823904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Onze ervaringen</a:t>
            </a:r>
            <a:endParaRPr lang="en-US" dirty="0"/>
          </a:p>
        </p:txBody>
      </p:sp>
      <p:sp>
        <p:nvSpPr>
          <p:cNvPr id="3" name="Content Placeholder 2"/>
          <p:cNvSpPr>
            <a:spLocks noGrp="1"/>
          </p:cNvSpPr>
          <p:nvPr>
            <p:ph idx="1"/>
          </p:nvPr>
        </p:nvSpPr>
        <p:spPr/>
        <p:txBody>
          <a:bodyPr>
            <a:normAutofit fontScale="92500" lnSpcReduction="10000"/>
          </a:bodyPr>
          <a:lstStyle/>
          <a:p>
            <a:r>
              <a:rPr lang="nl-BE" dirty="0"/>
              <a:t>CEL vergt organisatie en flexibiliteit</a:t>
            </a:r>
          </a:p>
          <a:p>
            <a:r>
              <a:rPr lang="nl-BE" dirty="0"/>
              <a:t>Doelstellingen gaandeweg aangepast (vraagstuk “isolement” bleek in praktijk moeilijk uitvoerbaar)</a:t>
            </a:r>
          </a:p>
          <a:p>
            <a:r>
              <a:rPr lang="nl-BE" dirty="0"/>
              <a:t>Via partnerinstelling nieuw perspectief: tuinieren als verbindende factor voor migranten: “In deze volkstuintjes is maar één buitenlander: de Nederlander</a:t>
            </a:r>
            <a:r>
              <a:rPr lang="nl-BE" dirty="0">
                <a:sym typeface="Wingdings" panose="05000000000000000000" pitchFamily="2" charset="2"/>
              </a:rPr>
              <a:t>”</a:t>
            </a:r>
          </a:p>
          <a:p>
            <a:r>
              <a:rPr lang="nl-BE" dirty="0">
                <a:sym typeface="Wingdings" panose="05000000000000000000" pitchFamily="2" charset="2"/>
              </a:rPr>
              <a:t>Voor studenten nieuw: hebben veel uitleg en begeleiding nodig</a:t>
            </a:r>
          </a:p>
          <a:p>
            <a:r>
              <a:rPr lang="nl-BE" dirty="0">
                <a:sym typeface="Wingdings" panose="05000000000000000000" pitchFamily="2" charset="2"/>
              </a:rPr>
              <a:t>Juiste balans vinden tussen ervaringsonderwijs en academische vaardigheden</a:t>
            </a:r>
          </a:p>
          <a:p>
            <a:r>
              <a:rPr lang="nl-BE" dirty="0">
                <a:sym typeface="Wingdings" panose="05000000000000000000" pitchFamily="2" charset="2"/>
              </a:rPr>
              <a:t>Hoe toets je ervaring?</a:t>
            </a:r>
            <a:endParaRPr lang="en-US" dirty="0"/>
          </a:p>
        </p:txBody>
      </p:sp>
    </p:spTree>
    <p:extLst>
      <p:ext uri="{BB962C8B-B14F-4D97-AF65-F5344CB8AC3E}">
        <p14:creationId xmlns:p14="http://schemas.microsoft.com/office/powerpoint/2010/main" val="4285141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Vragen voor discussie</a:t>
            </a:r>
            <a:endParaRPr lang="en-US" dirty="0"/>
          </a:p>
        </p:txBody>
      </p:sp>
      <p:sp>
        <p:nvSpPr>
          <p:cNvPr id="3" name="Content Placeholder 2"/>
          <p:cNvSpPr>
            <a:spLocks noGrp="1"/>
          </p:cNvSpPr>
          <p:nvPr>
            <p:ph idx="1"/>
          </p:nvPr>
        </p:nvSpPr>
        <p:spPr/>
        <p:txBody>
          <a:bodyPr/>
          <a:lstStyle/>
          <a:p>
            <a:r>
              <a:rPr lang="nl-BE" dirty="0"/>
              <a:t>Tips &amp; tricks reflectie in CEL en beoordeling hiervan?</a:t>
            </a:r>
          </a:p>
          <a:p>
            <a:r>
              <a:rPr lang="nl-BE" dirty="0"/>
              <a:t>Zie bv. </a:t>
            </a:r>
            <a:r>
              <a:rPr lang="nl-BE" dirty="0">
                <a:hlinkClick r:id="rId2"/>
              </a:rPr>
              <a:t>https://ccel.ubc.ca/sites/ccel.ubc.ca/files/Community%20Engaged%20Learning%20Reflection%20Framework.pdf</a:t>
            </a:r>
            <a:endParaRPr lang="nl-BE" dirty="0"/>
          </a:p>
          <a:p>
            <a:r>
              <a:rPr lang="nl-BE" dirty="0"/>
              <a:t>Toetsing en beoordeling resultaten ervaringsgericht onderwijs?</a:t>
            </a:r>
          </a:p>
          <a:p>
            <a:r>
              <a:rPr lang="nl-BE" dirty="0"/>
              <a:t>Maken en gebruik video’s volgens richtlijnen ethische commissie?</a:t>
            </a:r>
          </a:p>
          <a:p>
            <a:r>
              <a:rPr lang="nl-BE" dirty="0"/>
              <a:t>Hoe de uitwisseling bevorderen tussen universiteit en NAP’s?</a:t>
            </a:r>
            <a:endParaRPr lang="en-US" dirty="0"/>
          </a:p>
        </p:txBody>
      </p:sp>
    </p:spTree>
    <p:extLst>
      <p:ext uri="{BB962C8B-B14F-4D97-AF65-F5344CB8AC3E}">
        <p14:creationId xmlns:p14="http://schemas.microsoft.com/office/powerpoint/2010/main" val="4171071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Website CEL project</a:t>
            </a:r>
            <a:endParaRPr lang="en-US" dirty="0"/>
          </a:p>
        </p:txBody>
      </p:sp>
      <p:sp>
        <p:nvSpPr>
          <p:cNvPr id="3" name="Content Placeholder 2"/>
          <p:cNvSpPr>
            <a:spLocks noGrp="1"/>
          </p:cNvSpPr>
          <p:nvPr>
            <p:ph idx="1"/>
          </p:nvPr>
        </p:nvSpPr>
        <p:spPr/>
        <p:txBody>
          <a:bodyPr/>
          <a:lstStyle/>
          <a:p>
            <a:r>
              <a:rPr lang="en-US" dirty="0">
                <a:hlinkClick r:id="rId2"/>
              </a:rPr>
              <a:t>https://migrazionialplurale.sites.uu.nl/?lang=it</a:t>
            </a:r>
            <a:endParaRPr lang="en-US" dirty="0"/>
          </a:p>
          <a:p>
            <a:pPr marL="0" indent="0">
              <a:buNone/>
            </a:pPr>
            <a:endParaRPr lang="en-US" dirty="0"/>
          </a:p>
        </p:txBody>
      </p:sp>
    </p:spTree>
    <p:extLst>
      <p:ext uri="{BB962C8B-B14F-4D97-AF65-F5344CB8AC3E}">
        <p14:creationId xmlns:p14="http://schemas.microsoft.com/office/powerpoint/2010/main" val="4149315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Heritage storytelling</a:t>
            </a:r>
          </a:p>
        </p:txBody>
      </p:sp>
      <p:sp>
        <p:nvSpPr>
          <p:cNvPr id="3" name="Content Placeholder 2"/>
          <p:cNvSpPr>
            <a:spLocks noGrp="1"/>
          </p:cNvSpPr>
          <p:nvPr>
            <p:ph idx="1"/>
          </p:nvPr>
        </p:nvSpPr>
        <p:spPr/>
        <p:txBody>
          <a:bodyPr/>
          <a:lstStyle/>
          <a:p>
            <a:pPr marL="0" indent="0">
              <a:buNone/>
            </a:pPr>
            <a:endParaRPr lang="nl-NL" dirty="0"/>
          </a:p>
          <a:p>
            <a:pPr marL="0" indent="0">
              <a:buNone/>
            </a:pPr>
            <a:r>
              <a:rPr lang="nl-NL" dirty="0"/>
              <a:t>Film als medium om de taal en de (zelf)representatie van de eerste generatie Italiaanse migranten in Nederland te analyseren.</a:t>
            </a:r>
            <a:endParaRPr lang="nl-BE" dirty="0"/>
          </a:p>
          <a:p>
            <a:pPr marL="0" indent="0">
              <a:buNone/>
            </a:pPr>
            <a:endParaRPr lang="nl-BE" dirty="0"/>
          </a:p>
          <a:p>
            <a:pPr marL="0" indent="0">
              <a:buNone/>
            </a:pPr>
            <a:r>
              <a:rPr lang="nl-BE" dirty="0"/>
              <a:t>Het project in 2020/21 is een </a:t>
            </a:r>
            <a:r>
              <a:rPr lang="nl-BE" i="1" dirty="0"/>
              <a:t>pilot.</a:t>
            </a:r>
            <a:endParaRPr lang="nl-NL" dirty="0"/>
          </a:p>
        </p:txBody>
      </p:sp>
    </p:spTree>
    <p:extLst>
      <p:ext uri="{BB962C8B-B14F-4D97-AF65-F5344CB8AC3E}">
        <p14:creationId xmlns:p14="http://schemas.microsoft.com/office/powerpoint/2010/main" val="888836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Interdisciplinaire cursus</a:t>
            </a:r>
          </a:p>
        </p:txBody>
      </p:sp>
      <p:sp>
        <p:nvSpPr>
          <p:cNvPr id="3" name="Content Placeholder 2"/>
          <p:cNvSpPr>
            <a:spLocks noGrp="1"/>
          </p:cNvSpPr>
          <p:nvPr>
            <p:ph idx="1"/>
          </p:nvPr>
        </p:nvSpPr>
        <p:spPr/>
        <p:txBody>
          <a:bodyPr/>
          <a:lstStyle/>
          <a:p>
            <a:pPr marL="0" indent="0">
              <a:buNone/>
            </a:pPr>
            <a:r>
              <a:rPr lang="nl-NL" dirty="0"/>
              <a:t>Specialisatie in:</a:t>
            </a:r>
          </a:p>
          <a:p>
            <a:r>
              <a:rPr lang="nl-NL" dirty="0"/>
              <a:t>Taal &amp; Communicatie</a:t>
            </a:r>
          </a:p>
          <a:p>
            <a:r>
              <a:rPr lang="nl-NL" dirty="0"/>
              <a:t>Literatuur &amp; Cultuur</a:t>
            </a:r>
          </a:p>
          <a:p>
            <a:endParaRPr lang="nl-NL" dirty="0"/>
          </a:p>
          <a:p>
            <a:pPr marL="0" indent="0">
              <a:buNone/>
            </a:pPr>
            <a:r>
              <a:rPr lang="nl-NL" dirty="0"/>
              <a:t>Laatste cursus voor beide verdiepingspakketten in de major Italiaans. </a:t>
            </a:r>
          </a:p>
          <a:p>
            <a:pPr marL="0" indent="0">
              <a:buNone/>
            </a:pPr>
            <a:r>
              <a:rPr lang="nl-NL" dirty="0"/>
              <a:t>De eindtoetsen zijn: 1) een logbook, 2) een video, en 3) een taalkundige analyse van de taal gesproken door de deelnemers.</a:t>
            </a:r>
          </a:p>
        </p:txBody>
      </p:sp>
    </p:spTree>
    <p:extLst>
      <p:ext uri="{BB962C8B-B14F-4D97-AF65-F5344CB8AC3E}">
        <p14:creationId xmlns:p14="http://schemas.microsoft.com/office/powerpoint/2010/main" val="2874387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Community </a:t>
            </a:r>
            <a:r>
              <a:rPr lang="nl-NL" dirty="0" err="1"/>
              <a:t>Engaged</a:t>
            </a:r>
            <a:r>
              <a:rPr lang="nl-NL" dirty="0"/>
              <a:t> </a:t>
            </a:r>
            <a:r>
              <a:rPr lang="nl-NL" dirty="0" err="1"/>
              <a:t>learning</a:t>
            </a:r>
            <a:endParaRPr lang="nl-NL" dirty="0"/>
          </a:p>
        </p:txBody>
      </p:sp>
      <p:sp>
        <p:nvSpPr>
          <p:cNvPr id="3" name="Content Placeholder 2"/>
          <p:cNvSpPr>
            <a:spLocks noGrp="1"/>
          </p:cNvSpPr>
          <p:nvPr>
            <p:ph idx="1"/>
          </p:nvPr>
        </p:nvSpPr>
        <p:spPr/>
        <p:txBody>
          <a:bodyPr/>
          <a:lstStyle/>
          <a:p>
            <a:r>
              <a:rPr lang="nl-NL" dirty="0"/>
              <a:t>Een vorm van experimenteel onderwijs waarbij studenten, docenten en externe partners samenwerken om sociaal-maatschappelijk relevante kwesties op te lossen. </a:t>
            </a:r>
          </a:p>
          <a:p>
            <a:r>
              <a:rPr lang="nl-NL" dirty="0"/>
              <a:t>Een CEL project integreert maatschappelijke betrokkenheid met de studie op academisch niveau en stimuleert de reflectie op onze eigen rol als wetenschappers in de maatschappij. </a:t>
            </a:r>
          </a:p>
        </p:txBody>
      </p:sp>
    </p:spTree>
    <p:extLst>
      <p:ext uri="{BB962C8B-B14F-4D97-AF65-F5344CB8AC3E}">
        <p14:creationId xmlns:p14="http://schemas.microsoft.com/office/powerpoint/2010/main" val="973171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CEL e </a:t>
            </a:r>
            <a:r>
              <a:rPr lang="nl-NL" dirty="0" err="1"/>
              <a:t>uu</a:t>
            </a:r>
            <a:endParaRPr lang="nl-NL"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35456" y="2388198"/>
            <a:ext cx="9471142" cy="2748578"/>
          </a:xfrm>
        </p:spPr>
      </p:pic>
    </p:spTree>
    <p:extLst>
      <p:ext uri="{BB962C8B-B14F-4D97-AF65-F5344CB8AC3E}">
        <p14:creationId xmlns:p14="http://schemas.microsoft.com/office/powerpoint/2010/main" val="2987785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inspiratie</a:t>
            </a:r>
            <a:endParaRPr lang="en-US" dirty="0"/>
          </a:p>
        </p:txBody>
      </p:sp>
      <p:sp>
        <p:nvSpPr>
          <p:cNvPr id="3" name="Content Placeholder 2"/>
          <p:cNvSpPr>
            <a:spLocks noGrp="1"/>
          </p:cNvSpPr>
          <p:nvPr>
            <p:ph idx="1"/>
          </p:nvPr>
        </p:nvSpPr>
        <p:spPr/>
        <p:txBody>
          <a:bodyPr/>
          <a:lstStyle/>
          <a:p>
            <a:r>
              <a:rPr lang="nl-NL" dirty="0"/>
              <a:t>Isolement van oudere migranten, verergerd door Covid-19.</a:t>
            </a:r>
          </a:p>
          <a:p>
            <a:r>
              <a:rPr lang="nl-NL" dirty="0"/>
              <a:t>Hoe treft dit de Italianen die in de jaren 50-60 naar Utrecht kwamen?</a:t>
            </a:r>
          </a:p>
          <a:p>
            <a:r>
              <a:rPr lang="nl-NL" dirty="0"/>
              <a:t>Misschien kunnen we daar met onze studenten wat aan doen!</a:t>
            </a:r>
            <a:endParaRPr lang="en-US" dirty="0"/>
          </a:p>
        </p:txBody>
      </p:sp>
    </p:spTree>
    <p:extLst>
      <p:ext uri="{BB962C8B-B14F-4D97-AF65-F5344CB8AC3E}">
        <p14:creationId xmlns:p14="http://schemas.microsoft.com/office/powerpoint/2010/main" val="3373040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Doel van het pilot cel project</a:t>
            </a:r>
            <a:endParaRPr lang="en-US" dirty="0"/>
          </a:p>
        </p:txBody>
      </p:sp>
      <p:sp>
        <p:nvSpPr>
          <p:cNvPr id="3" name="Content Placeholder 2"/>
          <p:cNvSpPr>
            <a:spLocks noGrp="1"/>
          </p:cNvSpPr>
          <p:nvPr>
            <p:ph idx="1"/>
          </p:nvPr>
        </p:nvSpPr>
        <p:spPr/>
        <p:txBody>
          <a:bodyPr>
            <a:normAutofit lnSpcReduction="10000"/>
          </a:bodyPr>
          <a:lstStyle/>
          <a:p>
            <a:r>
              <a:rPr lang="nl-NL" dirty="0"/>
              <a:t>Migratieverhalen verzamelen met beelden en geluid.</a:t>
            </a:r>
          </a:p>
          <a:p>
            <a:r>
              <a:rPr lang="nl-NL" dirty="0"/>
              <a:t>Kleine documentaires maken: een stem geven aan deze geïsoleerde ouderen; onze studenten bekend maken met hun bestaan en geschiedenis</a:t>
            </a:r>
          </a:p>
          <a:p>
            <a:r>
              <a:rPr lang="nl-NL" dirty="0"/>
              <a:t>De documentaires verspreiden onder de migranten via de organisatie Associazione Italiana – ACLI Utrecht.</a:t>
            </a:r>
          </a:p>
          <a:p>
            <a:r>
              <a:rPr lang="nl-NL" dirty="0"/>
              <a:t>Door studenten vervaardigd materiaal beschikbaar maken voor taal- en cultuurkundige analyses in andere cursussen</a:t>
            </a:r>
          </a:p>
          <a:p>
            <a:r>
              <a:rPr lang="nl-NL" dirty="0"/>
              <a:t>Via pilot wegen verkennen voor vervolg op dit CEL-project</a:t>
            </a:r>
          </a:p>
          <a:p>
            <a:endParaRPr lang="nl-NL" dirty="0"/>
          </a:p>
          <a:p>
            <a:endParaRPr lang="nl-NL" dirty="0"/>
          </a:p>
          <a:p>
            <a:endParaRPr lang="en-US" dirty="0"/>
          </a:p>
        </p:txBody>
      </p:sp>
    </p:spTree>
    <p:extLst>
      <p:ext uri="{BB962C8B-B14F-4D97-AF65-F5344CB8AC3E}">
        <p14:creationId xmlns:p14="http://schemas.microsoft.com/office/powerpoint/2010/main" val="233179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Design van ons cel project</a:t>
            </a:r>
            <a:endParaRPr lang="en-US" dirty="0"/>
          </a:p>
        </p:txBody>
      </p:sp>
      <p:sp>
        <p:nvSpPr>
          <p:cNvPr id="3" name="Content Placeholder 2"/>
          <p:cNvSpPr>
            <a:spLocks noGrp="1"/>
          </p:cNvSpPr>
          <p:nvPr>
            <p:ph idx="1"/>
          </p:nvPr>
        </p:nvSpPr>
        <p:spPr/>
        <p:txBody>
          <a:bodyPr>
            <a:normAutofit fontScale="92500" lnSpcReduction="20000"/>
          </a:bodyPr>
          <a:lstStyle/>
          <a:p>
            <a:r>
              <a:rPr lang="nl-NL" dirty="0"/>
              <a:t>Portretten van Italiaanse migranten van de 1</a:t>
            </a:r>
            <a:r>
              <a:rPr lang="nl-NL" baseline="30000" dirty="0"/>
              <a:t>e</a:t>
            </a:r>
            <a:r>
              <a:rPr lang="nl-NL" dirty="0"/>
              <a:t> generatie in Utrecht.</a:t>
            </a:r>
          </a:p>
          <a:p>
            <a:r>
              <a:rPr lang="nl-NL" dirty="0"/>
              <a:t>Belichten van een aantal thema’s in hun verhalen als “</a:t>
            </a:r>
            <a:r>
              <a:rPr lang="nl-NL" dirty="0">
                <a:hlinkClick r:id="rId2"/>
              </a:rPr>
              <a:t>gastarbeiders</a:t>
            </a:r>
            <a:r>
              <a:rPr lang="nl-NL" dirty="0"/>
              <a:t>” en gepensioneerden in Nederland.</a:t>
            </a:r>
          </a:p>
          <a:p>
            <a:r>
              <a:rPr lang="nl-NL" dirty="0"/>
              <a:t>Het verhaal verrijken met beelden en muziek die de context duidelijker maken.</a:t>
            </a:r>
          </a:p>
          <a:p>
            <a:r>
              <a:rPr lang="nl-NL" dirty="0"/>
              <a:t>De studenten worden bekwaam gemaakt in interviewtechnieken, in storytelling en in het maken van korte video’s. </a:t>
            </a:r>
          </a:p>
          <a:p>
            <a:r>
              <a:rPr lang="nl-NL" dirty="0"/>
              <a:t>Ze integreren hun kennis van de Italiaanse taal en de Italiaanse cultuur in de verhalen van de migranten en maken deze culturele en linguïstische aspecten zichtbaar in hun wetenschappelijke verslag van de video.</a:t>
            </a:r>
            <a:endParaRPr lang="en-US" dirty="0"/>
          </a:p>
        </p:txBody>
      </p:sp>
    </p:spTree>
    <p:extLst>
      <p:ext uri="{BB962C8B-B14F-4D97-AF65-F5344CB8AC3E}">
        <p14:creationId xmlns:p14="http://schemas.microsoft.com/office/powerpoint/2010/main" val="3542519188"/>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docProps/app.xml><?xml version="1.0" encoding="utf-8"?>
<Properties xmlns="http://schemas.openxmlformats.org/officeDocument/2006/extended-properties" xmlns:vt="http://schemas.openxmlformats.org/officeDocument/2006/docPropsVTypes">
  <Template>TM10001114[[fn=Gallery]]</Template>
  <TotalTime>0</TotalTime>
  <Words>715</Words>
  <Application>Microsoft Office PowerPoint</Application>
  <PresentationFormat>Breedbeeld</PresentationFormat>
  <Paragraphs>76</Paragraphs>
  <Slides>18</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18</vt:i4>
      </vt:variant>
    </vt:vector>
  </HeadingPairs>
  <TitlesOfParts>
    <vt:vector size="21" baseType="lpstr">
      <vt:lpstr>Arial</vt:lpstr>
      <vt:lpstr>Rockwell</vt:lpstr>
      <vt:lpstr>Gallery</vt:lpstr>
      <vt:lpstr>Migrazioni al plurale</vt:lpstr>
      <vt:lpstr>Website CEL project</vt:lpstr>
      <vt:lpstr>Heritage storytelling</vt:lpstr>
      <vt:lpstr>Interdisciplinaire cursus</vt:lpstr>
      <vt:lpstr>Community Engaged learning</vt:lpstr>
      <vt:lpstr>CEL e uu</vt:lpstr>
      <vt:lpstr>inspiratie</vt:lpstr>
      <vt:lpstr>Doel van het pilot cel project</vt:lpstr>
      <vt:lpstr>Design van ons cel project</vt:lpstr>
      <vt:lpstr>Deelnemers aan cursus + project</vt:lpstr>
      <vt:lpstr>Externe partners</vt:lpstr>
      <vt:lpstr>Fases project CEL: 1 voorbereiding</vt:lpstr>
      <vt:lpstr>Workshop storytelling</vt:lpstr>
      <vt:lpstr>Fases project CEL: 2 uitvoering</vt:lpstr>
      <vt:lpstr>Fase 3</vt:lpstr>
      <vt:lpstr>Fase 3: video’s interview met Massimo Antonioli</vt:lpstr>
      <vt:lpstr>Onze ervaringen</vt:lpstr>
      <vt:lpstr>Vragen voor discussie</vt:lpstr>
    </vt:vector>
  </TitlesOfParts>
  <Company>Universiteit Utrecht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Migrazioni al plurale</dc:title>
  <dc:creator>Manuela</dc:creator>
  <cp:lastModifiedBy>Lin, R.P.T. van (Roos)</cp:lastModifiedBy>
  <cp:revision>24</cp:revision>
  <dcterms:created xsi:type="dcterms:W3CDTF">2021-01-26T09:07:54Z</dcterms:created>
  <dcterms:modified xsi:type="dcterms:W3CDTF">2022-02-21T16:50:49Z</dcterms:modified>
</cp:coreProperties>
</file>