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5" r:id="rId4"/>
    <p:sldId id="261" r:id="rId5"/>
    <p:sldId id="262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A893"/>
    <a:srgbClr val="FDECBE"/>
    <a:srgbClr val="9AC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76496" autoAdjust="0"/>
  </p:normalViewPr>
  <p:slideViewPr>
    <p:cSldViewPr snapToGrid="0" snapToObjects="1">
      <p:cViewPr varScale="1">
        <p:scale>
          <a:sx n="92" d="100"/>
          <a:sy n="92" d="100"/>
        </p:scale>
        <p:origin x="-2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360D8-8B86-F348-A5F3-44D2D2C83C79}" type="doc">
      <dgm:prSet loTypeId="urn:microsoft.com/office/officeart/2005/8/layout/hChevron3" loCatId="" qsTypeId="urn:microsoft.com/office/officeart/2005/8/quickstyle/simple2" qsCatId="simple" csTypeId="urn:microsoft.com/office/officeart/2005/8/colors/accent1_2" csCatId="accent1" phldr="1"/>
      <dgm:spPr/>
    </dgm:pt>
    <dgm:pt modelId="{F673B446-7BA8-8746-AECC-332CA81821B4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0B072F63-37E6-D946-AF5F-1547C9953EEE}" type="parTrans" cxnId="{4A5BE5C4-CDE1-C149-8B3F-A01B737D84C1}">
      <dgm:prSet/>
      <dgm:spPr/>
      <dgm:t>
        <a:bodyPr/>
        <a:lstStyle/>
        <a:p>
          <a:endParaRPr lang="en-US"/>
        </a:p>
      </dgm:t>
    </dgm:pt>
    <dgm:pt modelId="{1B9CDB76-DEE8-8345-B22D-86EA7EBE6113}" type="sibTrans" cxnId="{4A5BE5C4-CDE1-C149-8B3F-A01B737D84C1}">
      <dgm:prSet/>
      <dgm:spPr/>
      <dgm:t>
        <a:bodyPr/>
        <a:lstStyle/>
        <a:p>
          <a:endParaRPr lang="en-US"/>
        </a:p>
      </dgm:t>
    </dgm:pt>
    <dgm:pt modelId="{61EA9DB8-1B63-064D-A109-03544CBE7C1E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/>
            <a:t>Accepteer</a:t>
          </a:r>
          <a:r>
            <a:rPr lang="en-US" sz="2000" dirty="0" smtClean="0"/>
            <a:t> je de feedback?</a:t>
          </a:r>
          <a:br>
            <a:rPr lang="en-US" sz="2000" dirty="0" smtClean="0"/>
          </a:br>
          <a:r>
            <a:rPr lang="en-US" sz="2000" dirty="0" smtClean="0"/>
            <a:t>- </a:t>
          </a:r>
          <a:r>
            <a:rPr lang="en-US" sz="1400" dirty="0" err="1" smtClean="0"/>
            <a:t>Bron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en-US" sz="1400" dirty="0" smtClean="0"/>
            <a:t>-</a:t>
          </a:r>
          <a:r>
            <a:rPr lang="en-US" sz="1400" dirty="0" err="1" smtClean="0"/>
            <a:t>Boodschap</a:t>
          </a:r>
          <a:endParaRPr lang="en-US" sz="1400" dirty="0"/>
        </a:p>
      </dgm:t>
    </dgm:pt>
    <dgm:pt modelId="{40396F4E-4DE7-7A4E-AAE8-C831F420AE0F}" type="parTrans" cxnId="{6BA83DC6-8FC1-EB4F-9A57-D251B9BB0373}">
      <dgm:prSet/>
      <dgm:spPr/>
      <dgm:t>
        <a:bodyPr/>
        <a:lstStyle/>
        <a:p>
          <a:endParaRPr lang="en-US"/>
        </a:p>
      </dgm:t>
    </dgm:pt>
    <dgm:pt modelId="{86D966FF-9541-0947-9DFB-B2AAB64B0B6E}" type="sibTrans" cxnId="{6BA83DC6-8FC1-EB4F-9A57-D251B9BB0373}">
      <dgm:prSet/>
      <dgm:spPr/>
      <dgm:t>
        <a:bodyPr/>
        <a:lstStyle/>
        <a:p>
          <a:endParaRPr lang="en-US"/>
        </a:p>
      </dgm:t>
    </dgm:pt>
    <dgm:pt modelId="{9042D2E6-5E23-254F-94D4-C8181C5A2B8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Hoe </a:t>
          </a:r>
          <a:r>
            <a:rPr lang="en-US" dirty="0" err="1" smtClean="0"/>
            <a:t>reageer</a:t>
          </a:r>
          <a:r>
            <a:rPr lang="en-US" dirty="0" smtClean="0"/>
            <a:t> je op de feedback?</a:t>
          </a:r>
          <a:endParaRPr lang="en-US" dirty="0"/>
        </a:p>
      </dgm:t>
    </dgm:pt>
    <dgm:pt modelId="{87485961-EDD4-1C4A-98AE-DBB79673458C}" type="parTrans" cxnId="{770FEC52-0ECA-BC4D-9627-0B49C07D9220}">
      <dgm:prSet/>
      <dgm:spPr/>
      <dgm:t>
        <a:bodyPr/>
        <a:lstStyle/>
        <a:p>
          <a:endParaRPr lang="en-US"/>
        </a:p>
      </dgm:t>
    </dgm:pt>
    <dgm:pt modelId="{0B0D9D29-7A38-E54B-B5FF-C9FFEB99B8C5}" type="sibTrans" cxnId="{770FEC52-0ECA-BC4D-9627-0B49C07D9220}">
      <dgm:prSet/>
      <dgm:spPr/>
      <dgm:t>
        <a:bodyPr/>
        <a:lstStyle/>
        <a:p>
          <a:endParaRPr lang="en-US"/>
        </a:p>
      </dgm:t>
    </dgm:pt>
    <dgm:pt modelId="{E03BE774-3840-FD47-B0F3-D1A7A63917DC}" type="pres">
      <dgm:prSet presAssocID="{5DD360D8-8B86-F348-A5F3-44D2D2C83C79}" presName="Name0" presStyleCnt="0">
        <dgm:presLayoutVars>
          <dgm:dir/>
          <dgm:resizeHandles val="exact"/>
        </dgm:presLayoutVars>
      </dgm:prSet>
      <dgm:spPr/>
    </dgm:pt>
    <dgm:pt modelId="{B4BD4CFC-DAAD-6B48-8BFD-C78A95F27637}" type="pres">
      <dgm:prSet presAssocID="{F673B446-7BA8-8746-AECC-332CA81821B4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B2840-08AD-A648-A8AC-99F49D46A648}" type="pres">
      <dgm:prSet presAssocID="{1B9CDB76-DEE8-8345-B22D-86EA7EBE6113}" presName="parSpace" presStyleCnt="0"/>
      <dgm:spPr/>
    </dgm:pt>
    <dgm:pt modelId="{9DBDB92A-9BB3-6A4F-9492-79F835919759}" type="pres">
      <dgm:prSet presAssocID="{61EA9DB8-1B63-064D-A109-03544CBE7C1E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7106-BE4E-AF4F-A4D5-9239DBBCF016}" type="pres">
      <dgm:prSet presAssocID="{86D966FF-9541-0947-9DFB-B2AAB64B0B6E}" presName="parSpace" presStyleCnt="0"/>
      <dgm:spPr/>
    </dgm:pt>
    <dgm:pt modelId="{C36BDFB8-E9B6-CE40-88BF-155007AC5E8C}" type="pres">
      <dgm:prSet presAssocID="{9042D2E6-5E23-254F-94D4-C8181C5A2B8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0FEC52-0ECA-BC4D-9627-0B49C07D9220}" srcId="{5DD360D8-8B86-F348-A5F3-44D2D2C83C79}" destId="{9042D2E6-5E23-254F-94D4-C8181C5A2B8B}" srcOrd="2" destOrd="0" parTransId="{87485961-EDD4-1C4A-98AE-DBB79673458C}" sibTransId="{0B0D9D29-7A38-E54B-B5FF-C9FFEB99B8C5}"/>
    <dgm:cxn modelId="{48B75116-B521-4C40-96C7-73777487F34F}" type="presOf" srcId="{61EA9DB8-1B63-064D-A109-03544CBE7C1E}" destId="{9DBDB92A-9BB3-6A4F-9492-79F835919759}" srcOrd="0" destOrd="0" presId="urn:microsoft.com/office/officeart/2005/8/layout/hChevron3"/>
    <dgm:cxn modelId="{616A32A1-5299-3949-A735-C20C86BF450B}" type="presOf" srcId="{F673B446-7BA8-8746-AECC-332CA81821B4}" destId="{B4BD4CFC-DAAD-6B48-8BFD-C78A95F27637}" srcOrd="0" destOrd="0" presId="urn:microsoft.com/office/officeart/2005/8/layout/hChevron3"/>
    <dgm:cxn modelId="{B97F515C-D323-5A45-97FF-BB028D9CA604}" type="presOf" srcId="{5DD360D8-8B86-F348-A5F3-44D2D2C83C79}" destId="{E03BE774-3840-FD47-B0F3-D1A7A63917DC}" srcOrd="0" destOrd="0" presId="urn:microsoft.com/office/officeart/2005/8/layout/hChevron3"/>
    <dgm:cxn modelId="{4A5BE5C4-CDE1-C149-8B3F-A01B737D84C1}" srcId="{5DD360D8-8B86-F348-A5F3-44D2D2C83C79}" destId="{F673B446-7BA8-8746-AECC-332CA81821B4}" srcOrd="0" destOrd="0" parTransId="{0B072F63-37E6-D946-AF5F-1547C9953EEE}" sibTransId="{1B9CDB76-DEE8-8345-B22D-86EA7EBE6113}"/>
    <dgm:cxn modelId="{6BA83DC6-8FC1-EB4F-9A57-D251B9BB0373}" srcId="{5DD360D8-8B86-F348-A5F3-44D2D2C83C79}" destId="{61EA9DB8-1B63-064D-A109-03544CBE7C1E}" srcOrd="1" destOrd="0" parTransId="{40396F4E-4DE7-7A4E-AAE8-C831F420AE0F}" sibTransId="{86D966FF-9541-0947-9DFB-B2AAB64B0B6E}"/>
    <dgm:cxn modelId="{A9459568-BD31-CB4A-900B-321BC266B4D2}" type="presOf" srcId="{9042D2E6-5E23-254F-94D4-C8181C5A2B8B}" destId="{C36BDFB8-E9B6-CE40-88BF-155007AC5E8C}" srcOrd="0" destOrd="0" presId="urn:microsoft.com/office/officeart/2005/8/layout/hChevron3"/>
    <dgm:cxn modelId="{4DEF7825-E438-0F42-BC54-53E80D51748E}" type="presParOf" srcId="{E03BE774-3840-FD47-B0F3-D1A7A63917DC}" destId="{B4BD4CFC-DAAD-6B48-8BFD-C78A95F27637}" srcOrd="0" destOrd="0" presId="urn:microsoft.com/office/officeart/2005/8/layout/hChevron3"/>
    <dgm:cxn modelId="{9E272E65-9907-F348-8BAC-116E65B37D0A}" type="presParOf" srcId="{E03BE774-3840-FD47-B0F3-D1A7A63917DC}" destId="{C44B2840-08AD-A648-A8AC-99F49D46A648}" srcOrd="1" destOrd="0" presId="urn:microsoft.com/office/officeart/2005/8/layout/hChevron3"/>
    <dgm:cxn modelId="{23E73ED2-4DF8-124E-AF91-F9F25EEA62C2}" type="presParOf" srcId="{E03BE774-3840-FD47-B0F3-D1A7A63917DC}" destId="{9DBDB92A-9BB3-6A4F-9492-79F835919759}" srcOrd="2" destOrd="0" presId="urn:microsoft.com/office/officeart/2005/8/layout/hChevron3"/>
    <dgm:cxn modelId="{9825CC80-B01C-4D47-A5CF-88C4AC96DC93}" type="presParOf" srcId="{E03BE774-3840-FD47-B0F3-D1A7A63917DC}" destId="{0E967106-BE4E-AF4F-A4D5-9239DBBCF016}" srcOrd="3" destOrd="0" presId="urn:microsoft.com/office/officeart/2005/8/layout/hChevron3"/>
    <dgm:cxn modelId="{4EFBED62-77E0-7648-AF49-B61DFB8DE597}" type="presParOf" srcId="{E03BE774-3840-FD47-B0F3-D1A7A63917DC}" destId="{C36BDFB8-E9B6-CE40-88BF-155007AC5E8C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D4CFC-DAAD-6B48-8BFD-C78A95F27637}">
      <dsp:nvSpPr>
        <dsp:cNvPr id="0" name=""/>
        <dsp:cNvSpPr/>
      </dsp:nvSpPr>
      <dsp:spPr>
        <a:xfrm>
          <a:off x="3517" y="1749339"/>
          <a:ext cx="3076211" cy="1230484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Feedback</a:t>
          </a:r>
          <a:endParaRPr lang="en-US" sz="2600" kern="1200" dirty="0"/>
        </a:p>
      </dsp:txBody>
      <dsp:txXfrm>
        <a:off x="3517" y="1749339"/>
        <a:ext cx="2768590" cy="1230484"/>
      </dsp:txXfrm>
    </dsp:sp>
    <dsp:sp modelId="{9DBDB92A-9BB3-6A4F-9492-79F835919759}">
      <dsp:nvSpPr>
        <dsp:cNvPr id="0" name=""/>
        <dsp:cNvSpPr/>
      </dsp:nvSpPr>
      <dsp:spPr>
        <a:xfrm>
          <a:off x="2464486" y="1749339"/>
          <a:ext cx="3076211" cy="1230484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Accepteer</a:t>
          </a:r>
          <a:r>
            <a:rPr lang="en-US" sz="2000" kern="1200" dirty="0" smtClean="0"/>
            <a:t> je de feedback?</a:t>
          </a:r>
          <a:br>
            <a:rPr lang="en-US" sz="2000" kern="1200" dirty="0" smtClean="0"/>
          </a:br>
          <a:r>
            <a:rPr lang="en-US" sz="2000" kern="1200" dirty="0" smtClean="0"/>
            <a:t>- </a:t>
          </a:r>
          <a:r>
            <a:rPr lang="en-US" sz="1400" kern="1200" dirty="0" err="1" smtClean="0"/>
            <a:t>Bron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n-US" sz="1400" kern="1200" dirty="0" smtClean="0"/>
            <a:t>-</a:t>
          </a:r>
          <a:r>
            <a:rPr lang="en-US" sz="1400" kern="1200" dirty="0" err="1" smtClean="0"/>
            <a:t>Boodschap</a:t>
          </a:r>
          <a:endParaRPr lang="en-US" sz="1400" kern="1200" dirty="0"/>
        </a:p>
      </dsp:txBody>
      <dsp:txXfrm>
        <a:off x="3079728" y="1749339"/>
        <a:ext cx="1845727" cy="1230484"/>
      </dsp:txXfrm>
    </dsp:sp>
    <dsp:sp modelId="{C36BDFB8-E9B6-CE40-88BF-155007AC5E8C}">
      <dsp:nvSpPr>
        <dsp:cNvPr id="0" name=""/>
        <dsp:cNvSpPr/>
      </dsp:nvSpPr>
      <dsp:spPr>
        <a:xfrm>
          <a:off x="4925455" y="1749339"/>
          <a:ext cx="3076211" cy="1230484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Hoe </a:t>
          </a:r>
          <a:r>
            <a:rPr lang="en-US" sz="2600" kern="1200" dirty="0" err="1" smtClean="0"/>
            <a:t>reageer</a:t>
          </a:r>
          <a:r>
            <a:rPr lang="en-US" sz="2600" kern="1200" dirty="0" smtClean="0"/>
            <a:t> je op de feedback?</a:t>
          </a:r>
          <a:endParaRPr lang="en-US" sz="2600" kern="1200" dirty="0"/>
        </a:p>
      </dsp:txBody>
      <dsp:txXfrm>
        <a:off x="5540697" y="1749339"/>
        <a:ext cx="1845727" cy="1230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B9ADB-6E4A-4346-A6A8-B628439A67AC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6E77B-2989-5244-A6B9-37B6E7299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5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workshop 1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we het </a:t>
            </a:r>
            <a:r>
              <a:rPr lang="en-US" baseline="0" dirty="0" err="1" smtClean="0"/>
              <a:t>gehad</a:t>
            </a:r>
            <a:r>
              <a:rPr lang="en-US" baseline="0" dirty="0" smtClean="0"/>
              <a:t> over hoe we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moeten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>Maar nu is het </a:t>
            </a:r>
            <a:r>
              <a:rPr lang="en-US" baseline="0" dirty="0" err="1" smtClean="0"/>
              <a:t>tijd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ontvangen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daarop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reflecteren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discussie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starten</a:t>
            </a:r>
            <a:r>
              <a:rPr lang="en-US" baseline="0" dirty="0" smtClean="0"/>
              <a:t> met de </a:t>
            </a:r>
            <a:r>
              <a:rPr lang="en-US" baseline="0" dirty="0" err="1" smtClean="0"/>
              <a:t>peerfeedbackgever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Nou</a:t>
            </a:r>
            <a:r>
              <a:rPr lang="en-US" baseline="0" dirty="0" smtClean="0"/>
              <a:t> is het </a:t>
            </a:r>
            <a:r>
              <a:rPr lang="en-US" baseline="0" dirty="0" err="1" smtClean="0"/>
              <a:t>krijgen</a:t>
            </a:r>
            <a:r>
              <a:rPr lang="en-US" baseline="0" dirty="0" smtClean="0"/>
              <a:t> van feedback </a:t>
            </a:r>
            <a:r>
              <a:rPr lang="en-US" baseline="0" dirty="0" err="1" smtClean="0"/>
              <a:t>vaak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spannend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krijg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nieuwe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informatie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zou</a:t>
            </a:r>
            <a:r>
              <a:rPr lang="en-US" baseline="0" dirty="0" smtClean="0"/>
              <a:t> men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vinden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?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Belangrijk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echter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beseffen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moment van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moment is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leren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onderzoek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processen</a:t>
            </a:r>
            <a:r>
              <a:rPr lang="en-US" baseline="0" dirty="0" smtClean="0"/>
              <a:t> die in je </a:t>
            </a:r>
            <a:r>
              <a:rPr lang="en-US" baseline="0" dirty="0" err="1" smtClean="0"/>
              <a:t>omgaan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ontvangt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zie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versimpelde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versie</a:t>
            </a:r>
            <a:r>
              <a:rPr lang="en-US" baseline="0" dirty="0" smtClean="0"/>
              <a:t> van: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Er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geschreven</a:t>
            </a:r>
            <a:r>
              <a:rPr lang="en-US" baseline="0" dirty="0" smtClean="0"/>
              <a:t> feedback, </a:t>
            </a:r>
            <a:r>
              <a:rPr lang="en-US" baseline="0" dirty="0" err="1" smtClean="0"/>
              <a:t>vervolgens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moet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bepalen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hoeverre</a:t>
            </a:r>
            <a:r>
              <a:rPr lang="en-US" baseline="0" dirty="0" smtClean="0"/>
              <a:t> je de feedback </a:t>
            </a:r>
            <a:r>
              <a:rPr lang="en-US" baseline="0" dirty="0" err="1" smtClean="0"/>
              <a:t>accepteert</a:t>
            </a:r>
            <a:r>
              <a:rPr lang="en-US" baseline="0" dirty="0" smtClean="0"/>
              <a:t> en hoe je </a:t>
            </a:r>
            <a:r>
              <a:rPr lang="en-US" baseline="0" dirty="0" err="1" smtClean="0"/>
              <a:t>erop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reageert</a:t>
            </a:r>
            <a:r>
              <a:rPr lang="en-US" baseline="0" dirty="0" smtClean="0"/>
              <a:t>. </a:t>
            </a:r>
            <a:endParaRPr lang="en-US" dirty="0" smtClean="0"/>
          </a:p>
          <a:p>
            <a:r>
              <a:rPr lang="en-US" dirty="0" smtClean="0"/>
              <a:t>Om 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feedbackboodschap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accepteren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moeten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kijken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de BRON van de feedback en de BOODSCHAP van de feedback. </a:t>
            </a:r>
            <a:br>
              <a:rPr lang="en-US" baseline="0" dirty="0" smtClean="0"/>
            </a:br>
            <a:r>
              <a:rPr lang="en-US" baseline="0" dirty="0" err="1" smtClean="0"/>
              <a:t>Dus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Geloof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degene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mij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heeft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gegeven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accepteer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gezegd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in de feedback.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accepteren</a:t>
            </a:r>
            <a:r>
              <a:rPr lang="en-US" dirty="0" smtClean="0"/>
              <a:t> is </a:t>
            </a:r>
            <a:r>
              <a:rPr lang="en-US" dirty="0" err="1" smtClean="0"/>
              <a:t>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lastig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err="1" smtClean="0"/>
              <a:t>Een</a:t>
            </a:r>
            <a:r>
              <a:rPr lang="en-US" baseline="0" dirty="0" smtClean="0"/>
              <a:t> docent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gezien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autoriteit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terwijl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peer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minder is. </a:t>
            </a:r>
          </a:p>
          <a:p>
            <a:r>
              <a:rPr lang="en-US" baseline="0" dirty="0" smtClean="0"/>
              <a:t>Maar </a:t>
            </a:r>
            <a:r>
              <a:rPr lang="en-US" baseline="0" dirty="0" err="1" smtClean="0"/>
              <a:t>zelfs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de BRON </a:t>
            </a:r>
            <a:r>
              <a:rPr lang="en-US" baseline="0" dirty="0" err="1" smtClean="0"/>
              <a:t>misschien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helemaal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vertrouwd</a:t>
            </a:r>
            <a:r>
              <a:rPr lang="en-US" baseline="0" dirty="0" smtClean="0"/>
              <a:t>, is het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kijken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de BOODSCHAP. </a:t>
            </a:r>
            <a:br>
              <a:rPr lang="en-US" baseline="0" dirty="0" smtClean="0"/>
            </a:b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Om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de </a:t>
            </a:r>
            <a:r>
              <a:rPr lang="en-US" dirty="0" err="1" smtClean="0"/>
              <a:t>Boodschap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kijken</a:t>
            </a:r>
            <a:r>
              <a:rPr lang="en-US" baseline="0" dirty="0" smtClean="0"/>
              <a:t>, is het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emoties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managen</a:t>
            </a:r>
            <a:r>
              <a:rPr lang="en-US" baseline="0" dirty="0" smtClean="0"/>
              <a:t>. </a:t>
            </a:r>
          </a:p>
          <a:p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in de </a:t>
            </a:r>
            <a:r>
              <a:rPr lang="en-US" baseline="0" dirty="0" err="1" smtClean="0"/>
              <a:t>weg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zitten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boodschap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begrijpen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Realiseer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de feedback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gegeven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, maar op je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3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bijvoorbeeld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twee </a:t>
            </a:r>
            <a:r>
              <a:rPr lang="en-US" baseline="0" dirty="0" err="1" smtClean="0"/>
              <a:t>soorten</a:t>
            </a:r>
            <a:r>
              <a:rPr lang="en-US" baseline="0" dirty="0" smtClean="0"/>
              <a:t> feedback.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roept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emotie</a:t>
            </a:r>
            <a:r>
              <a:rPr lang="en-US" baseline="0" dirty="0" smtClean="0"/>
              <a:t> op?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Belangrijk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hierbij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beseffen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 </a:t>
            </a:r>
            <a:r>
              <a:rPr lang="en-US" baseline="0" dirty="0" err="1" smtClean="0"/>
              <a:t>vorm</a:t>
            </a:r>
            <a:r>
              <a:rPr lang="en-US" baseline="0" dirty="0" smtClean="0"/>
              <a:t> van A </a:t>
            </a:r>
            <a:r>
              <a:rPr lang="en-US" baseline="0" dirty="0" err="1" smtClean="0"/>
              <a:t>slecht</a:t>
            </a:r>
            <a:r>
              <a:rPr lang="en-US" baseline="0" dirty="0" smtClean="0"/>
              <a:t> is.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betekent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meer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voelen</a:t>
            </a:r>
            <a:r>
              <a:rPr lang="en-US" baseline="0" dirty="0" smtClean="0"/>
              <a:t> en de </a:t>
            </a:r>
            <a:r>
              <a:rPr lang="en-US" baseline="0" dirty="0" err="1" smtClean="0"/>
              <a:t>bron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dus</a:t>
            </a:r>
            <a:r>
              <a:rPr lang="en-US" baseline="0" dirty="0" smtClean="0"/>
              <a:t> minder </a:t>
            </a:r>
            <a:r>
              <a:rPr lang="en-US" baseline="0" dirty="0" err="1" smtClean="0"/>
              <a:t>snel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accepteren</a:t>
            </a:r>
            <a:r>
              <a:rPr lang="en-US" baseline="0" dirty="0" smtClean="0"/>
              <a:t>. Maar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boodschap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valide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err="1" smtClean="0"/>
              <a:t>Sterker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nog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boodschap</a:t>
            </a:r>
            <a:r>
              <a:rPr lang="en-US" baseline="0" dirty="0" smtClean="0"/>
              <a:t> van A &amp; B is </a:t>
            </a:r>
            <a:r>
              <a:rPr lang="en-US" baseline="0" dirty="0" err="1" smtClean="0"/>
              <a:t>vrijwel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hetzelfde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 </a:t>
            </a:r>
            <a:r>
              <a:rPr lang="en-US" baseline="0" dirty="0" err="1" smtClean="0"/>
              <a:t>manier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waarop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feedbadk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geeft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zoals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geleerd</a:t>
            </a:r>
            <a:r>
              <a:rPr lang="en-US" baseline="0" dirty="0" smtClean="0"/>
              <a:t> in workshop 1, maar we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leren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feedback.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80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Sadler: Quality</a:t>
            </a:r>
            <a:r>
              <a:rPr lang="en-US" baseline="0" dirty="0" smtClean="0"/>
              <a:t> of Work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Voordat</a:t>
            </a:r>
            <a:r>
              <a:rPr lang="en-US" dirty="0" smtClean="0"/>
              <a:t> 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reageren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eerst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moeten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analyseren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>Hoe doe je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Bekijk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kritisch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kwaliteit</a:t>
            </a:r>
            <a:r>
              <a:rPr lang="en-US" baseline="0" dirty="0" smtClean="0"/>
              <a:t> van feedback. Is de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specifiek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bepaalde</a:t>
            </a:r>
            <a:r>
              <a:rPr lang="en-US" baseline="0" dirty="0" smtClean="0"/>
              <a:t> passages, of </a:t>
            </a:r>
            <a:r>
              <a:rPr lang="en-US" baseline="0" dirty="0" err="1" smtClean="0"/>
              <a:t>geldt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hele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Gaat</a:t>
            </a:r>
            <a:r>
              <a:rPr lang="en-US" baseline="0" dirty="0" smtClean="0"/>
              <a:t> de feedback in op </a:t>
            </a:r>
            <a:r>
              <a:rPr lang="en-US" baseline="0" dirty="0" err="1" smtClean="0"/>
              <a:t>feiten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verkeerd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, of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vooral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mening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feedbackgever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gegeven</a:t>
            </a:r>
            <a:r>
              <a:rPr lang="en-US" baseline="0" dirty="0" smtClean="0"/>
              <a:t>. En </a:t>
            </a:r>
            <a:r>
              <a:rPr lang="en-US" baseline="0" dirty="0" err="1" smtClean="0"/>
              <a:t>kijk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scherp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: is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helder</a:t>
            </a:r>
            <a:r>
              <a:rPr lang="en-US" baseline="0" dirty="0" smtClean="0"/>
              <a:t>? Is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gedetaileerd</a:t>
            </a:r>
            <a:r>
              <a:rPr lang="en-US" baseline="0" dirty="0" smtClean="0"/>
              <a:t>? Worden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voorbeelden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gegeven</a:t>
            </a:r>
            <a:r>
              <a:rPr lang="en-US" baseline="0" dirty="0" smtClean="0"/>
              <a:t>? Is de </a:t>
            </a:r>
            <a:r>
              <a:rPr lang="en-US" baseline="0" dirty="0" err="1" smtClean="0"/>
              <a:t>redenatie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logische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overtuigend</a:t>
            </a:r>
            <a:r>
              <a:rPr lang="en-US" baseline="0" dirty="0" smtClean="0"/>
              <a:t>?</a:t>
            </a:r>
            <a:br>
              <a:rPr lang="en-US" baseline="0" dirty="0" smtClean="0"/>
            </a:br>
            <a:r>
              <a:rPr lang="en-US" baseline="0" dirty="0" err="1" smtClean="0"/>
              <a:t>Kortom</a:t>
            </a:r>
            <a:r>
              <a:rPr lang="en-US" baseline="0" dirty="0" smtClean="0"/>
              <a:t>: kun je de feedback </a:t>
            </a:r>
            <a:r>
              <a:rPr lang="en-US" baseline="0" dirty="0" err="1" smtClean="0"/>
              <a:t>wegen</a:t>
            </a:r>
            <a:r>
              <a:rPr lang="en-US" baseline="0" dirty="0" smtClean="0"/>
              <a:t>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Vervolgens</a:t>
            </a:r>
            <a:r>
              <a:rPr lang="en-US" baseline="0" dirty="0" smtClean="0"/>
              <a:t> is het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zoeken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kernboodschap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feedbackgever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eigenlijk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zeggen</a:t>
            </a:r>
            <a:r>
              <a:rPr lang="en-US" baseline="0" dirty="0" smtClean="0"/>
              <a:t> en hoe </a:t>
            </a:r>
            <a:r>
              <a:rPr lang="en-US" baseline="0" dirty="0" err="1" smtClean="0"/>
              <a:t>verhoudt</a:t>
            </a:r>
            <a:r>
              <a:rPr lang="en-US" baseline="0" dirty="0" smtClean="0"/>
              <a:t> de feedback </a:t>
            </a:r>
            <a:r>
              <a:rPr lang="en-US" baseline="0" dirty="0" err="1" smtClean="0"/>
              <a:t>zich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t.o.v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andere</a:t>
            </a:r>
            <a:r>
              <a:rPr lang="en-US" baseline="0" dirty="0" smtClean="0"/>
              <a:t> feedback?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63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Zie</a:t>
            </a:r>
            <a:r>
              <a:rPr lang="en-US" dirty="0" smtClean="0"/>
              <a:t> worksheet </a:t>
            </a:r>
            <a:r>
              <a:rPr lang="en-US" i="1" dirty="0" err="1" smtClean="0"/>
              <a:t>academische</a:t>
            </a:r>
            <a:r>
              <a:rPr lang="en-US" i="1" dirty="0" smtClean="0"/>
              <a:t> </a:t>
            </a:r>
            <a:r>
              <a:rPr lang="en-US" i="1" dirty="0" err="1" smtClean="0"/>
              <a:t>discussie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eenmaal</a:t>
            </a:r>
            <a:r>
              <a:rPr lang="en-US" dirty="0" smtClean="0"/>
              <a:t> je feedback </a:t>
            </a:r>
            <a:r>
              <a:rPr lang="en-US" dirty="0" err="1" smtClean="0"/>
              <a:t>hebt</a:t>
            </a:r>
            <a:r>
              <a:rPr lang="en-US" dirty="0" smtClean="0"/>
              <a:t> </a:t>
            </a:r>
            <a:r>
              <a:rPr lang="en-US" dirty="0" err="1" smtClean="0"/>
              <a:t>geanalyseerd</a:t>
            </a:r>
            <a:r>
              <a:rPr lang="en-US" dirty="0" smtClean="0"/>
              <a:t>,</a:t>
            </a:r>
            <a:r>
              <a:rPr lang="en-US" baseline="0" dirty="0" smtClean="0"/>
              <a:t> kun je op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academische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discussie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voeren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>Het </a:t>
            </a:r>
            <a:r>
              <a:rPr lang="en-US" baseline="0" dirty="0" err="1" smtClean="0"/>
              <a:t>voordeel</a:t>
            </a:r>
            <a:r>
              <a:rPr lang="en-US" baseline="0" dirty="0" smtClean="0"/>
              <a:t> van het </a:t>
            </a:r>
            <a:r>
              <a:rPr lang="en-US" baseline="0" dirty="0" err="1" smtClean="0"/>
              <a:t>voeren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discussie</a:t>
            </a:r>
            <a:r>
              <a:rPr lang="en-US" baseline="0" dirty="0" smtClean="0"/>
              <a:t>, is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je a) </a:t>
            </a:r>
            <a:r>
              <a:rPr lang="en-US" baseline="0" dirty="0" err="1" smtClean="0"/>
              <a:t>beter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vaststellen</a:t>
            </a:r>
            <a:r>
              <a:rPr lang="en-US" baseline="0" dirty="0" smtClean="0"/>
              <a:t> of je de BRON van de feedback </a:t>
            </a:r>
            <a:r>
              <a:rPr lang="en-US" baseline="0" dirty="0" err="1" smtClean="0"/>
              <a:t>wil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accepteren</a:t>
            </a:r>
            <a:r>
              <a:rPr lang="en-US" baseline="0" dirty="0" smtClean="0"/>
              <a:t> en b) </a:t>
            </a:r>
            <a:r>
              <a:rPr lang="en-US" baseline="0" dirty="0" err="1" smtClean="0"/>
              <a:t>sommige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verduidelijken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verdiepen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dirty="0" err="1" smtClean="0"/>
              <a:t>Bepaal</a:t>
            </a:r>
            <a:r>
              <a:rPr lang="en-US" dirty="0" smtClean="0"/>
              <a:t> of</a:t>
            </a:r>
            <a:r>
              <a:rPr lang="en-US" baseline="0" dirty="0" smtClean="0"/>
              <a:t> je punt per punt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discussie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aangaan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meer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globaal</a:t>
            </a:r>
            <a:r>
              <a:rPr lang="en-US" baseline="0" dirty="0" smtClean="0"/>
              <a:t> op de </a:t>
            </a:r>
            <a:r>
              <a:rPr lang="en-US" baseline="0" dirty="0" err="1" smtClean="0"/>
              <a:t>hele</a:t>
            </a:r>
            <a:r>
              <a:rPr lang="en-US" baseline="0" dirty="0" smtClean="0"/>
              <a:t> feedback. </a:t>
            </a:r>
            <a:br>
              <a:rPr lang="en-US" baseline="0" dirty="0" smtClean="0"/>
            </a:br>
            <a:r>
              <a:rPr lang="en-US" baseline="0" dirty="0" err="1" smtClean="0"/>
              <a:t>Bereid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weet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je van de </a:t>
            </a:r>
            <a:r>
              <a:rPr lang="en-US" baseline="0" dirty="0" err="1" smtClean="0"/>
              <a:t>ander</a:t>
            </a:r>
            <a:r>
              <a:rPr lang="en-US" baseline="0" dirty="0" smtClean="0"/>
              <a:t> wilt </a:t>
            </a:r>
            <a:r>
              <a:rPr lang="en-US" baseline="0" dirty="0" err="1" smtClean="0"/>
              <a:t>horen</a:t>
            </a:r>
            <a:r>
              <a:rPr lang="en-US" baseline="0" dirty="0" smtClean="0"/>
              <a:t>. En </a:t>
            </a:r>
            <a:r>
              <a:rPr lang="en-US" baseline="0" dirty="0" err="1" smtClean="0"/>
              <a:t>vraag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verduidelijking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Wanneer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vervolgens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antwoord</a:t>
            </a:r>
            <a:r>
              <a:rPr lang="en-US" baseline="0" dirty="0" smtClean="0"/>
              <a:t> op je </a:t>
            </a:r>
            <a:r>
              <a:rPr lang="en-US" baseline="0" dirty="0" err="1" smtClean="0"/>
              <a:t>vragen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krijgt</a:t>
            </a:r>
            <a:r>
              <a:rPr lang="en-US" baseline="0" dirty="0" smtClean="0"/>
              <a:t>, mag je </a:t>
            </a:r>
            <a:r>
              <a:rPr lang="en-US" baseline="0" dirty="0" err="1" smtClean="0"/>
              <a:t>opnieuw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bepalen</a:t>
            </a:r>
            <a:r>
              <a:rPr lang="en-US" baseline="0" dirty="0" smtClean="0"/>
              <a:t> of je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accepteert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83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Wanneer</a:t>
            </a:r>
            <a:r>
              <a:rPr lang="en-US" dirty="0" smtClean="0"/>
              <a:t> 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discussie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afgelopen</a:t>
            </a:r>
            <a:r>
              <a:rPr lang="en-US" baseline="0" dirty="0" smtClean="0"/>
              <a:t> is, is het </a:t>
            </a:r>
            <a:r>
              <a:rPr lang="en-US" baseline="0" dirty="0" err="1" smtClean="0"/>
              <a:t>verstandig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kort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schrijven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hebt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geleerd</a:t>
            </a:r>
            <a:r>
              <a:rPr lang="en-US" baseline="0" dirty="0" smtClean="0"/>
              <a:t> en hoe je nu </a:t>
            </a:r>
            <a:r>
              <a:rPr lang="en-US" baseline="0" dirty="0" err="1" smtClean="0"/>
              <a:t>verder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gaat</a:t>
            </a:r>
            <a:r>
              <a:rPr lang="en-US" baseline="0" dirty="0" smtClean="0"/>
              <a:t>: </a:t>
            </a:r>
          </a:p>
          <a:p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punten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eerst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aanpakken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punten</a:t>
            </a:r>
            <a:r>
              <a:rPr lang="en-US" baseline="0" dirty="0" smtClean="0"/>
              <a:t> je later </a:t>
            </a:r>
            <a:r>
              <a:rPr lang="en-US" baseline="0" dirty="0" err="1" smtClean="0"/>
              <a:t>oppakt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dingen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oppakt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>Let </a:t>
            </a:r>
            <a:r>
              <a:rPr lang="en-US" baseline="0" dirty="0" err="1" smtClean="0"/>
              <a:t>daarbij</a:t>
            </a:r>
            <a:r>
              <a:rPr lang="en-US" baseline="0" dirty="0" smtClean="0"/>
              <a:t> op: het is </a:t>
            </a:r>
            <a:r>
              <a:rPr lang="en-US" baseline="0" dirty="0" err="1" smtClean="0"/>
              <a:t>verleidelijk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eerst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beginnen</a:t>
            </a:r>
            <a:r>
              <a:rPr lang="en-US" baseline="0" dirty="0" smtClean="0"/>
              <a:t> met de </a:t>
            </a:r>
            <a:r>
              <a:rPr lang="en-US" baseline="0" dirty="0" err="1" smtClean="0"/>
              <a:t>kleine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opmerkingen</a:t>
            </a:r>
            <a:r>
              <a:rPr lang="en-US" baseline="0" dirty="0" smtClean="0"/>
              <a:t>, maar </a:t>
            </a:r>
            <a:r>
              <a:rPr lang="en-US" baseline="0" dirty="0" err="1" smtClean="0"/>
              <a:t>vaak</a:t>
            </a:r>
            <a:r>
              <a:rPr lang="en-US" baseline="0" dirty="0" smtClean="0"/>
              <a:t> is het </a:t>
            </a:r>
            <a:r>
              <a:rPr lang="en-US" baseline="0" dirty="0" err="1" smtClean="0"/>
              <a:t>verstandiger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eerst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grotere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structurele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pakken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voordat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de details </a:t>
            </a:r>
            <a:r>
              <a:rPr lang="en-US" baseline="0" dirty="0" err="1" smtClean="0"/>
              <a:t>gaat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kijken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Succes</a:t>
            </a:r>
            <a:r>
              <a:rPr lang="en-US" baseline="0" dirty="0" smtClean="0"/>
              <a:t>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5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1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3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5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3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5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1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7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FA893"/>
                </a:solidFill>
              </a:rPr>
              <a:t>Workshop</a:t>
            </a:r>
            <a:br>
              <a:rPr lang="en-US" dirty="0" smtClean="0">
                <a:solidFill>
                  <a:srgbClr val="4FA893"/>
                </a:solidFill>
              </a:rPr>
            </a:b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peerfeedback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ontvangen</a:t>
            </a:r>
            <a:r>
              <a:rPr lang="en-US" dirty="0" smtClean="0">
                <a:solidFill>
                  <a:srgbClr val="4FA893"/>
                </a:solidFill>
              </a:rPr>
              <a:t> &amp; </a:t>
            </a:r>
            <a:r>
              <a:rPr lang="en-US" dirty="0" err="1" smtClean="0">
                <a:solidFill>
                  <a:srgbClr val="4FA893"/>
                </a:solidFill>
              </a:rPr>
              <a:t>academische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discussie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voeren</a:t>
            </a:r>
            <a:endParaRPr lang="en-US" dirty="0">
              <a:solidFill>
                <a:srgbClr val="4FA89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867" y="4445447"/>
            <a:ext cx="2757207" cy="108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5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FA893"/>
                </a:solidFill>
              </a:rPr>
              <a:t>Help! </a:t>
            </a:r>
            <a:r>
              <a:rPr lang="en-US" dirty="0" err="1" smtClean="0">
                <a:solidFill>
                  <a:srgbClr val="4FA893"/>
                </a:solidFill>
              </a:rPr>
              <a:t>Ik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ga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peerfeedback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ontvangen</a:t>
            </a:r>
            <a:r>
              <a:rPr lang="en-US" dirty="0" smtClean="0">
                <a:solidFill>
                  <a:srgbClr val="4FA893"/>
                </a:solidFill>
              </a:rPr>
              <a:t>.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630" y="1600200"/>
            <a:ext cx="5048595" cy="468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FA893"/>
                </a:solidFill>
              </a:rPr>
              <a:t>Hoe leer </a:t>
            </a:r>
            <a:r>
              <a:rPr lang="en-US" dirty="0" err="1" smtClean="0">
                <a:solidFill>
                  <a:srgbClr val="4FA893"/>
                </a:solidFill>
              </a:rPr>
              <a:t>ik</a:t>
            </a:r>
            <a:r>
              <a:rPr lang="en-US" dirty="0" smtClean="0">
                <a:solidFill>
                  <a:srgbClr val="4FA893"/>
                </a:solidFill>
              </a:rPr>
              <a:t> van </a:t>
            </a:r>
            <a:r>
              <a:rPr lang="en-US" dirty="0" err="1" smtClean="0">
                <a:solidFill>
                  <a:srgbClr val="4FA893"/>
                </a:solidFill>
              </a:rPr>
              <a:t>peerfeedback</a:t>
            </a:r>
            <a:r>
              <a:rPr lang="en-US" dirty="0" smtClean="0">
                <a:solidFill>
                  <a:srgbClr val="4FA893"/>
                </a:solidFill>
              </a:rPr>
              <a:t>?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49540528"/>
              </p:ext>
            </p:extLst>
          </p:nvPr>
        </p:nvGraphicFramePr>
        <p:xfrm>
          <a:off x="457200" y="1396999"/>
          <a:ext cx="8005185" cy="47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78362" y="4445448"/>
            <a:ext cx="1808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Ilgen</a:t>
            </a:r>
            <a:r>
              <a:rPr lang="en-US" sz="1400" dirty="0" smtClean="0"/>
              <a:t>, 1979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058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FA893"/>
                </a:solidFill>
              </a:rPr>
              <a:t>Hoe </a:t>
            </a:r>
            <a:r>
              <a:rPr lang="en-US" dirty="0" err="1" smtClean="0">
                <a:solidFill>
                  <a:srgbClr val="4FA893"/>
                </a:solidFill>
              </a:rPr>
              <a:t>accepteer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ik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peerfeedback</a:t>
            </a:r>
            <a:r>
              <a:rPr lang="en-US" dirty="0" smtClean="0">
                <a:solidFill>
                  <a:srgbClr val="4FA893"/>
                </a:solidFill>
              </a:rPr>
              <a:t>?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Emotiemanagement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diep</a:t>
            </a:r>
            <a:r>
              <a:rPr lang="en-US" sz="2800" dirty="0" smtClean="0"/>
              <a:t> </a:t>
            </a:r>
            <a:r>
              <a:rPr lang="en-US" sz="2800" dirty="0" err="1" smtClean="0"/>
              <a:t>leren</a:t>
            </a:r>
            <a:r>
              <a:rPr lang="en-US" sz="2800" dirty="0" smtClean="0"/>
              <a:t>: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Emoties</a:t>
            </a:r>
            <a:r>
              <a:rPr lang="en-US" sz="2800" dirty="0" smtClean="0"/>
              <a:t> </a:t>
            </a:r>
            <a:r>
              <a:rPr lang="en-US" sz="2800" dirty="0" err="1" smtClean="0"/>
              <a:t>zitten</a:t>
            </a:r>
            <a:r>
              <a:rPr lang="en-US" sz="2800" dirty="0" smtClean="0"/>
              <a:t> in de </a:t>
            </a:r>
            <a:r>
              <a:rPr lang="en-US" sz="2800" dirty="0" err="1" smtClean="0"/>
              <a:t>weg</a:t>
            </a:r>
            <a:r>
              <a:rPr lang="en-US" sz="2800" dirty="0" smtClean="0"/>
              <a:t> </a:t>
            </a:r>
            <a:r>
              <a:rPr lang="en-US" sz="2800" dirty="0" err="1" smtClean="0"/>
              <a:t>om</a:t>
            </a:r>
            <a:r>
              <a:rPr lang="en-US" sz="2800" dirty="0" smtClean="0"/>
              <a:t> de </a:t>
            </a:r>
            <a:r>
              <a:rPr lang="en-US" sz="2800" dirty="0" err="1" smtClean="0"/>
              <a:t>boodschap</a:t>
            </a:r>
            <a:r>
              <a:rPr lang="en-US" sz="2800" dirty="0" smtClean="0"/>
              <a:t> van je peer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begrijpen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err="1" smtClean="0"/>
              <a:t>Realiseer</a:t>
            </a:r>
            <a:r>
              <a:rPr lang="en-US" sz="2800" dirty="0" smtClean="0"/>
              <a:t> je </a:t>
            </a:r>
            <a:r>
              <a:rPr lang="en-US" sz="2800" dirty="0" err="1" smtClean="0"/>
              <a:t>dat</a:t>
            </a:r>
            <a:r>
              <a:rPr lang="en-US" sz="2800" dirty="0" smtClean="0"/>
              <a:t> de feedback </a:t>
            </a:r>
            <a:r>
              <a:rPr lang="en-US" sz="2800" dirty="0" err="1" smtClean="0"/>
              <a:t>niet</a:t>
            </a:r>
            <a:r>
              <a:rPr lang="en-US" sz="2800" dirty="0" smtClean="0"/>
              <a:t> </a:t>
            </a:r>
            <a:r>
              <a:rPr lang="en-US" sz="2800" dirty="0" err="1" smtClean="0"/>
              <a:t>gegeven</a:t>
            </a:r>
            <a:r>
              <a:rPr lang="en-US" sz="2800" dirty="0" smtClean="0"/>
              <a:t> </a:t>
            </a:r>
            <a:r>
              <a:rPr lang="en-US" sz="2800" dirty="0" err="1" smtClean="0"/>
              <a:t>wordt</a:t>
            </a:r>
            <a:r>
              <a:rPr lang="en-US" sz="2800" dirty="0" smtClean="0"/>
              <a:t> </a:t>
            </a:r>
            <a:r>
              <a:rPr lang="en-US" sz="2800" dirty="0" err="1" smtClean="0"/>
              <a:t>aan</a:t>
            </a:r>
            <a:r>
              <a:rPr lang="en-US" sz="2800" dirty="0" smtClean="0"/>
              <a:t> </a:t>
            </a:r>
            <a:r>
              <a:rPr lang="en-US" sz="2800" dirty="0" err="1" smtClean="0"/>
              <a:t>jou</a:t>
            </a:r>
            <a:r>
              <a:rPr lang="en-US" sz="2800" dirty="0" smtClean="0"/>
              <a:t>, maar op je </a:t>
            </a:r>
            <a:r>
              <a:rPr lang="en-US" sz="2800" dirty="0" err="1" smtClean="0"/>
              <a:t>stuk</a:t>
            </a:r>
            <a:r>
              <a:rPr lang="en-US" sz="2800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340" t="31793" r="5000" b="41052"/>
          <a:stretch/>
        </p:blipFill>
        <p:spPr>
          <a:xfrm>
            <a:off x="538389" y="4572203"/>
            <a:ext cx="8106996" cy="144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9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FA893"/>
                </a:solidFill>
              </a:rPr>
              <a:t>Wat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roept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deze</a:t>
            </a:r>
            <a:r>
              <a:rPr lang="en-US" dirty="0" smtClean="0">
                <a:solidFill>
                  <a:srgbClr val="4FA893"/>
                </a:solidFill>
              </a:rPr>
              <a:t> feedback </a:t>
            </a:r>
            <a:r>
              <a:rPr lang="en-US" dirty="0" err="1" smtClean="0">
                <a:solidFill>
                  <a:srgbClr val="4FA893"/>
                </a:solidFill>
              </a:rPr>
              <a:t>bij</a:t>
            </a:r>
            <a:r>
              <a:rPr lang="en-US" dirty="0" smtClean="0">
                <a:solidFill>
                  <a:srgbClr val="4FA893"/>
                </a:solidFill>
              </a:rPr>
              <a:t> je op?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944620">
            <a:off x="607413" y="1917731"/>
            <a:ext cx="795160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A:</a:t>
            </a:r>
            <a:endParaRPr lang="en-US" dirty="0"/>
          </a:p>
          <a:p>
            <a:r>
              <a:rPr lang="en-US" dirty="0"/>
              <a:t>You’re wrong to choose this approach to the case. It would be better for the teacher to just call the parents about this issue, rather than making a report to a local agency.</a:t>
            </a:r>
          </a:p>
          <a:p>
            <a:endParaRPr lang="nl-NL" dirty="0"/>
          </a:p>
        </p:txBody>
      </p:sp>
      <p:sp>
        <p:nvSpPr>
          <p:cNvPr id="8" name="TextBox 7"/>
          <p:cNvSpPr txBox="1"/>
          <p:nvPr/>
        </p:nvSpPr>
        <p:spPr>
          <a:xfrm rot="515128">
            <a:off x="2333023" y="4375977"/>
            <a:ext cx="5908484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B:</a:t>
            </a:r>
          </a:p>
          <a:p>
            <a:r>
              <a:rPr lang="nl-NL" dirty="0" smtClean="0"/>
              <a:t>I </a:t>
            </a:r>
            <a:r>
              <a:rPr lang="nl-NL" dirty="0"/>
              <a:t>have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respectfully</a:t>
            </a:r>
            <a:r>
              <a:rPr lang="nl-NL" dirty="0"/>
              <a:t> </a:t>
            </a:r>
            <a:r>
              <a:rPr lang="nl-NL" dirty="0" err="1"/>
              <a:t>disagree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approach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case. As </a:t>
            </a:r>
            <a:r>
              <a:rPr lang="nl-NL" dirty="0" err="1"/>
              <a:t>outlined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Smith (2010), </a:t>
            </a:r>
            <a:r>
              <a:rPr lang="nl-NL" dirty="0" err="1"/>
              <a:t>chatting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the </a:t>
            </a:r>
            <a:r>
              <a:rPr lang="nl-NL" dirty="0" err="1"/>
              <a:t>parents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issue, </a:t>
            </a:r>
            <a:r>
              <a:rPr lang="nl-NL" dirty="0" err="1"/>
              <a:t>rather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making a report, </a:t>
            </a:r>
            <a:r>
              <a:rPr lang="nl-NL" dirty="0" err="1"/>
              <a:t>could</a:t>
            </a:r>
            <a:r>
              <a:rPr lang="nl-NL" dirty="0"/>
              <a:t> </a:t>
            </a:r>
            <a:r>
              <a:rPr lang="nl-NL" dirty="0" err="1"/>
              <a:t>increase</a:t>
            </a:r>
            <a:r>
              <a:rPr lang="nl-NL" dirty="0"/>
              <a:t> the risk of </a:t>
            </a:r>
            <a:r>
              <a:rPr lang="nl-NL" dirty="0" err="1"/>
              <a:t>harm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the </a:t>
            </a:r>
            <a:r>
              <a:rPr lang="nl-NL" dirty="0" err="1"/>
              <a:t>child</a:t>
            </a:r>
            <a:r>
              <a:rPr lang="nl-NL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9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A893"/>
                </a:solidFill>
              </a:rPr>
              <a:t>Hoe </a:t>
            </a:r>
            <a:r>
              <a:rPr lang="en-US" dirty="0" err="1" smtClean="0">
                <a:solidFill>
                  <a:srgbClr val="4FA893"/>
                </a:solidFill>
              </a:rPr>
              <a:t>analyseer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ik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Peerfeedback</a:t>
            </a:r>
            <a:r>
              <a:rPr lang="en-US" dirty="0" smtClean="0">
                <a:solidFill>
                  <a:srgbClr val="4FA893"/>
                </a:solidFill>
              </a:rPr>
              <a:t>?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Bekijk</a:t>
            </a:r>
            <a:r>
              <a:rPr lang="en-US" dirty="0" smtClean="0"/>
              <a:t> de </a:t>
            </a:r>
            <a:r>
              <a:rPr lang="en-US" i="1" dirty="0" err="1" smtClean="0"/>
              <a:t>kritisch</a:t>
            </a:r>
            <a:r>
              <a:rPr lang="en-US" dirty="0" smtClean="0"/>
              <a:t> de </a:t>
            </a:r>
            <a:r>
              <a:rPr lang="en-US" dirty="0" err="1" smtClean="0"/>
              <a:t>kwaliteit</a:t>
            </a:r>
            <a:r>
              <a:rPr lang="en-US" dirty="0" smtClean="0"/>
              <a:t> van de </a:t>
            </a:r>
            <a:r>
              <a:rPr lang="en-US" dirty="0" err="1" smtClean="0"/>
              <a:t>peerfeedback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Globaal</a:t>
            </a:r>
            <a:r>
              <a:rPr lang="en-US" dirty="0" smtClean="0"/>
              <a:t>/</a:t>
            </a:r>
            <a:r>
              <a:rPr lang="en-US" dirty="0" err="1" smtClean="0"/>
              <a:t>Specifiek</a:t>
            </a:r>
            <a:endParaRPr lang="en-US" dirty="0" smtClean="0"/>
          </a:p>
          <a:p>
            <a:pPr lvl="1"/>
            <a:r>
              <a:rPr lang="en-US" dirty="0" err="1" smtClean="0"/>
              <a:t>Mening</a:t>
            </a:r>
            <a:r>
              <a:rPr lang="en-US" dirty="0" smtClean="0"/>
              <a:t> of </a:t>
            </a:r>
            <a:r>
              <a:rPr lang="en-US" dirty="0" err="1" smtClean="0"/>
              <a:t>feiten</a:t>
            </a:r>
            <a:endParaRPr lang="en-US" dirty="0" smtClean="0"/>
          </a:p>
          <a:p>
            <a:pPr lvl="1"/>
            <a:r>
              <a:rPr lang="en-US" dirty="0" err="1" smtClean="0"/>
              <a:t>Helderheid</a:t>
            </a:r>
            <a:r>
              <a:rPr lang="en-US" dirty="0" smtClean="0"/>
              <a:t>, details, </a:t>
            </a:r>
            <a:r>
              <a:rPr lang="en-US" dirty="0" err="1" smtClean="0"/>
              <a:t>voorbeelden</a:t>
            </a:r>
            <a:r>
              <a:rPr lang="en-US" dirty="0" smtClean="0"/>
              <a:t>, </a:t>
            </a:r>
            <a:r>
              <a:rPr lang="en-US" dirty="0" err="1" smtClean="0"/>
              <a:t>logisch</a:t>
            </a:r>
            <a:r>
              <a:rPr lang="en-US" dirty="0" smtClean="0"/>
              <a:t> en </a:t>
            </a:r>
            <a:r>
              <a:rPr lang="en-US" dirty="0" err="1" smtClean="0"/>
              <a:t>overtuigend</a:t>
            </a:r>
            <a:endParaRPr lang="en-US" dirty="0" smtClean="0"/>
          </a:p>
          <a:p>
            <a:r>
              <a:rPr lang="en-US" dirty="0" err="1" smtClean="0"/>
              <a:t>Wat</a:t>
            </a:r>
            <a:r>
              <a:rPr lang="en-US" dirty="0" smtClean="0"/>
              <a:t> is de </a:t>
            </a:r>
            <a:r>
              <a:rPr lang="en-US" i="1" dirty="0" err="1" smtClean="0"/>
              <a:t>kernboodschap</a:t>
            </a:r>
            <a:r>
              <a:rPr lang="en-US" dirty="0" smtClean="0"/>
              <a:t>?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de </a:t>
            </a:r>
            <a:r>
              <a:rPr lang="en-US" dirty="0" err="1" smtClean="0"/>
              <a:t>gever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Hoe </a:t>
            </a:r>
            <a:r>
              <a:rPr lang="en-US" dirty="0" err="1" smtClean="0"/>
              <a:t>verhoudt</a:t>
            </a:r>
            <a:r>
              <a:rPr lang="en-US" dirty="0" smtClean="0"/>
              <a:t> de feedback </a:t>
            </a:r>
            <a:r>
              <a:rPr lang="en-US" dirty="0" err="1" smtClean="0"/>
              <a:t>zich</a:t>
            </a:r>
            <a:r>
              <a:rPr lang="en-US" dirty="0"/>
              <a:t> </a:t>
            </a:r>
            <a:r>
              <a:rPr lang="en-US" dirty="0" err="1" smtClean="0"/>
              <a:t>t.o.v</a:t>
            </a:r>
            <a:r>
              <a:rPr lang="en-US" dirty="0" smtClean="0"/>
              <a:t>. </a:t>
            </a:r>
            <a:r>
              <a:rPr lang="en-US" dirty="0" err="1" smtClean="0"/>
              <a:t>andere</a:t>
            </a:r>
            <a:r>
              <a:rPr lang="en-US" dirty="0" smtClean="0"/>
              <a:t> feedback? Leg </a:t>
            </a:r>
            <a:r>
              <a:rPr lang="en-US" i="1" dirty="0" err="1" smtClean="0"/>
              <a:t>verbanden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de feedback.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6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4FA893"/>
                </a:solidFill>
              </a:rPr>
              <a:t>Aangaan</a:t>
            </a:r>
            <a:r>
              <a:rPr lang="en-US" dirty="0" smtClean="0">
                <a:solidFill>
                  <a:srgbClr val="4FA893"/>
                </a:solidFill>
              </a:rPr>
              <a:t> van de </a:t>
            </a:r>
            <a:r>
              <a:rPr lang="en-US" dirty="0" err="1" smtClean="0">
                <a:solidFill>
                  <a:srgbClr val="4FA893"/>
                </a:solidFill>
              </a:rPr>
              <a:t>academische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discussie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verduidelijking</a:t>
            </a:r>
            <a:r>
              <a:rPr lang="en-US" dirty="0" smtClean="0"/>
              <a:t>, </a:t>
            </a:r>
            <a:r>
              <a:rPr lang="en-US" dirty="0" err="1" smtClean="0"/>
              <a:t>wees</a:t>
            </a:r>
            <a:r>
              <a:rPr lang="en-US" dirty="0" smtClean="0"/>
              <a:t> </a:t>
            </a:r>
            <a:r>
              <a:rPr lang="en-US" dirty="0" err="1" smtClean="0"/>
              <a:t>kritisch</a:t>
            </a:r>
            <a:r>
              <a:rPr lang="en-US" dirty="0" smtClean="0"/>
              <a:t> en </a:t>
            </a:r>
            <a:r>
              <a:rPr lang="en-US" dirty="0" err="1" smtClean="0"/>
              <a:t>scherp</a:t>
            </a:r>
            <a:r>
              <a:rPr lang="en-US" dirty="0" smtClean="0"/>
              <a:t> in je </a:t>
            </a:r>
            <a:r>
              <a:rPr lang="en-US" dirty="0" err="1" smtClean="0"/>
              <a:t>vraagstelling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Weten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je van de </a:t>
            </a:r>
            <a:r>
              <a:rPr lang="en-US" dirty="0" err="1" smtClean="0"/>
              <a:t>ander</a:t>
            </a:r>
            <a:r>
              <a:rPr lang="en-US" dirty="0" smtClean="0"/>
              <a:t> wilt </a:t>
            </a:r>
            <a:r>
              <a:rPr lang="en-US" dirty="0" err="1" smtClean="0"/>
              <a:t>horen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5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A893"/>
                </a:solidFill>
              </a:rPr>
              <a:t>Na de </a:t>
            </a:r>
            <a:r>
              <a:rPr lang="en-US" dirty="0" err="1" smtClean="0">
                <a:solidFill>
                  <a:srgbClr val="4FA893"/>
                </a:solidFill>
              </a:rPr>
              <a:t>discussie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werkplan</a:t>
            </a:r>
            <a:r>
              <a:rPr lang="en-US" dirty="0" smtClean="0"/>
              <a:t>!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6845">
            <a:off x="4972389" y="280786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1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13648</TotalTime>
  <Words>467</Words>
  <Application>Microsoft Macintosh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Workshop  peerfeedback ontvangen &amp; academische discussie voeren</vt:lpstr>
      <vt:lpstr>Help! Ik ga peerfeedback ontvangen.</vt:lpstr>
      <vt:lpstr>Hoe leer ik van peerfeedback?</vt:lpstr>
      <vt:lpstr>Hoe accepteer ik peerfeedback?</vt:lpstr>
      <vt:lpstr>Wat roept deze feedback bij je op?</vt:lpstr>
      <vt:lpstr>Hoe analyseer ik Peerfeedback?</vt:lpstr>
      <vt:lpstr>Aangaan van de academische discussie </vt:lpstr>
      <vt:lpstr>Na de discussie</vt:lpstr>
    </vt:vector>
  </TitlesOfParts>
  <Company>Universiteit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PFB ontvangen &amp; academische discussie</dc:title>
  <dc:creator>Rianne Poot - O&amp;T</dc:creator>
  <cp:lastModifiedBy>Rianne Poot - O&amp;T</cp:lastModifiedBy>
  <cp:revision>29</cp:revision>
  <dcterms:created xsi:type="dcterms:W3CDTF">2019-09-26T13:11:56Z</dcterms:created>
  <dcterms:modified xsi:type="dcterms:W3CDTF">2020-01-06T06:52:41Z</dcterms:modified>
</cp:coreProperties>
</file>