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63" r:id="rId3"/>
    <p:sldId id="266" r:id="rId4"/>
    <p:sldId id="258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A893"/>
    <a:srgbClr val="FDECBE"/>
    <a:srgbClr val="9ACA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 autoAdjust="0"/>
    <p:restoredTop sz="76496" autoAdjust="0"/>
  </p:normalViewPr>
  <p:slideViewPr>
    <p:cSldViewPr snapToGrid="0" snapToObjects="1">
      <p:cViewPr varScale="1">
        <p:scale>
          <a:sx n="92" d="100"/>
          <a:sy n="92" d="100"/>
        </p:scale>
        <p:origin x="-212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B3A2B1-A8BD-4FF6-A8E5-00C6016AE8D4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834F1DF-A836-4C8C-A719-A1DFE1B1D61E}">
      <dgm:prSet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nl-NL" dirty="0">
              <a:solidFill>
                <a:schemeClr val="tx1"/>
              </a:solidFill>
            </a:rPr>
            <a:t>Constructief (uitleggen waarom je iets vindt, voorbeelden noemen, verbetertips)</a:t>
          </a:r>
          <a:endParaRPr lang="en-US" dirty="0">
            <a:solidFill>
              <a:schemeClr val="tx1"/>
            </a:solidFill>
          </a:endParaRPr>
        </a:p>
      </dgm:t>
    </dgm:pt>
    <dgm:pt modelId="{0919347E-19D8-44F7-BB91-E55482ADD252}" type="parTrans" cxnId="{D7AE8572-DC75-4D8A-A20E-166B97EB896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E8728D6-05C2-4899-8834-ED11AE231961}" type="sibTrans" cxnId="{D7AE8572-DC75-4D8A-A20E-166B97EB896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C642B40-1708-4659-A2BC-8CE74A47F19C}">
      <dgm:prSet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nl-NL" dirty="0">
              <a:solidFill>
                <a:schemeClr val="tx1"/>
              </a:solidFill>
            </a:rPr>
            <a:t>Specifiek/helder</a:t>
          </a:r>
          <a:endParaRPr lang="en-US" dirty="0">
            <a:solidFill>
              <a:schemeClr val="tx1"/>
            </a:solidFill>
          </a:endParaRPr>
        </a:p>
      </dgm:t>
    </dgm:pt>
    <dgm:pt modelId="{FF52F305-2F3A-4115-9BE5-59C0DCF16D53}" type="parTrans" cxnId="{1587A604-0998-4B53-B76C-44D12FB3EF2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D0763C2-57F7-4DA7-B098-BEA224E39789}" type="sibTrans" cxnId="{1587A604-0998-4B53-B76C-44D12FB3EF2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F9DA2C1-CCC3-4625-B3D8-E82B816F7CDB}">
      <dgm:prSet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nl-NL">
              <a:solidFill>
                <a:schemeClr val="tx1"/>
              </a:solidFill>
            </a:rPr>
            <a:t>Kritisch</a:t>
          </a:r>
          <a:endParaRPr lang="en-US">
            <a:solidFill>
              <a:schemeClr val="tx1"/>
            </a:solidFill>
          </a:endParaRPr>
        </a:p>
      </dgm:t>
    </dgm:pt>
    <dgm:pt modelId="{4B1E3D6C-37F8-44DB-8891-9D6970C1B330}" type="parTrans" cxnId="{74D54141-9518-457E-B43A-92198EA32B1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D88DE8F-FEC7-41C6-93D2-A26D8BBB13B2}" type="sibTrans" cxnId="{74D54141-9518-457E-B43A-92198EA32B1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CDE451A-4310-4917-99CA-DC23D48B77B8}">
      <dgm:prSet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nl-NL" dirty="0">
              <a:solidFill>
                <a:schemeClr val="tx1"/>
              </a:solidFill>
            </a:rPr>
            <a:t>Vriendelijke toon</a:t>
          </a:r>
          <a:endParaRPr lang="en-US" dirty="0">
            <a:solidFill>
              <a:schemeClr val="tx1"/>
            </a:solidFill>
          </a:endParaRPr>
        </a:p>
      </dgm:t>
    </dgm:pt>
    <dgm:pt modelId="{59FE893E-4808-4764-91FF-BDA33AA26840}" type="parTrans" cxnId="{00464A15-743B-429D-8F3E-8F9B46472C4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C09D480-0B5C-4A34-AE64-E1FD756020FE}" type="sibTrans" cxnId="{00464A15-743B-429D-8F3E-8F9B46472C4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36F0902-98E1-42F1-A5B1-4ED38E768AA1}">
      <dgm:prSet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nl-NL" dirty="0">
              <a:solidFill>
                <a:schemeClr val="tx1"/>
              </a:solidFill>
            </a:rPr>
            <a:t>Subjectief (‘ik’ vorm)</a:t>
          </a:r>
          <a:endParaRPr lang="en-US" dirty="0">
            <a:solidFill>
              <a:schemeClr val="tx1"/>
            </a:solidFill>
          </a:endParaRPr>
        </a:p>
      </dgm:t>
    </dgm:pt>
    <dgm:pt modelId="{000BBAD3-D834-45F1-8999-9253214B8DA6}" type="parTrans" cxnId="{1C625FF3-46A1-4E16-AD42-5C13893B2D0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CE6D8EE-40C8-414E-B871-168C6CD0136B}" type="sibTrans" cxnId="{1C625FF3-46A1-4E16-AD42-5C13893B2D0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D362759-15E3-4639-A239-101645E69738}" type="pres">
      <dgm:prSet presAssocID="{CBB3A2B1-A8BD-4FF6-A8E5-00C6016AE8D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96D998F-5C54-4AC4-9160-13DDCAED3D3F}" type="pres">
      <dgm:prSet presAssocID="{3834F1DF-A836-4C8C-A719-A1DFE1B1D61E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D0467A-6287-4473-9463-EA5ABFF76E9E}" type="pres">
      <dgm:prSet presAssocID="{5E8728D6-05C2-4899-8834-ED11AE231961}" presName="spacer" presStyleCnt="0"/>
      <dgm:spPr/>
    </dgm:pt>
    <dgm:pt modelId="{1CB193E7-920A-4332-BBB6-4D5EFB5858B9}" type="pres">
      <dgm:prSet presAssocID="{BC642B40-1708-4659-A2BC-8CE74A47F19C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A6862E-F5D1-40A7-9ADF-4C054B37B8A8}" type="pres">
      <dgm:prSet presAssocID="{BD0763C2-57F7-4DA7-B098-BEA224E39789}" presName="spacer" presStyleCnt="0"/>
      <dgm:spPr/>
    </dgm:pt>
    <dgm:pt modelId="{2C2123F8-DDA4-45F1-97B5-354112C2173E}" type="pres">
      <dgm:prSet presAssocID="{1F9DA2C1-CCC3-4625-B3D8-E82B816F7CDB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4CB466-878C-4414-A445-F513402030B4}" type="pres">
      <dgm:prSet presAssocID="{ED88DE8F-FEC7-41C6-93D2-A26D8BBB13B2}" presName="spacer" presStyleCnt="0"/>
      <dgm:spPr/>
    </dgm:pt>
    <dgm:pt modelId="{A7D2580D-3326-4DE3-9903-849F8AC78FA8}" type="pres">
      <dgm:prSet presAssocID="{6CDE451A-4310-4917-99CA-DC23D48B77B8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00205E-9648-4046-B2AB-D2BAEA2DC997}" type="pres">
      <dgm:prSet presAssocID="{0C09D480-0B5C-4A34-AE64-E1FD756020FE}" presName="spacer" presStyleCnt="0"/>
      <dgm:spPr/>
    </dgm:pt>
    <dgm:pt modelId="{C1833A45-E536-48AD-931A-D562B5CD293E}" type="pres">
      <dgm:prSet presAssocID="{F36F0902-98E1-42F1-A5B1-4ED38E768AA1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587A604-0998-4B53-B76C-44D12FB3EF21}" srcId="{CBB3A2B1-A8BD-4FF6-A8E5-00C6016AE8D4}" destId="{BC642B40-1708-4659-A2BC-8CE74A47F19C}" srcOrd="1" destOrd="0" parTransId="{FF52F305-2F3A-4115-9BE5-59C0DCF16D53}" sibTransId="{BD0763C2-57F7-4DA7-B098-BEA224E39789}"/>
    <dgm:cxn modelId="{1C625FF3-46A1-4E16-AD42-5C13893B2D09}" srcId="{CBB3A2B1-A8BD-4FF6-A8E5-00C6016AE8D4}" destId="{F36F0902-98E1-42F1-A5B1-4ED38E768AA1}" srcOrd="4" destOrd="0" parTransId="{000BBAD3-D834-45F1-8999-9253214B8DA6}" sibTransId="{DCE6D8EE-40C8-414E-B871-168C6CD0136B}"/>
    <dgm:cxn modelId="{67872D26-69A2-FF4C-8F00-109A2C949339}" type="presOf" srcId="{1F9DA2C1-CCC3-4625-B3D8-E82B816F7CDB}" destId="{2C2123F8-DDA4-45F1-97B5-354112C2173E}" srcOrd="0" destOrd="0" presId="urn:microsoft.com/office/officeart/2005/8/layout/vList2"/>
    <dgm:cxn modelId="{00464A15-743B-429D-8F3E-8F9B46472C46}" srcId="{CBB3A2B1-A8BD-4FF6-A8E5-00C6016AE8D4}" destId="{6CDE451A-4310-4917-99CA-DC23D48B77B8}" srcOrd="3" destOrd="0" parTransId="{59FE893E-4808-4764-91FF-BDA33AA26840}" sibTransId="{0C09D480-0B5C-4A34-AE64-E1FD756020FE}"/>
    <dgm:cxn modelId="{F011F88B-9281-E74B-B97C-1A6ABD7F5BED}" type="presOf" srcId="{3834F1DF-A836-4C8C-A719-A1DFE1B1D61E}" destId="{596D998F-5C54-4AC4-9160-13DDCAED3D3F}" srcOrd="0" destOrd="0" presId="urn:microsoft.com/office/officeart/2005/8/layout/vList2"/>
    <dgm:cxn modelId="{D7AE8572-DC75-4D8A-A20E-166B97EB896C}" srcId="{CBB3A2B1-A8BD-4FF6-A8E5-00C6016AE8D4}" destId="{3834F1DF-A836-4C8C-A719-A1DFE1B1D61E}" srcOrd="0" destOrd="0" parTransId="{0919347E-19D8-44F7-BB91-E55482ADD252}" sibTransId="{5E8728D6-05C2-4899-8834-ED11AE231961}"/>
    <dgm:cxn modelId="{74D54141-9518-457E-B43A-92198EA32B10}" srcId="{CBB3A2B1-A8BD-4FF6-A8E5-00C6016AE8D4}" destId="{1F9DA2C1-CCC3-4625-B3D8-E82B816F7CDB}" srcOrd="2" destOrd="0" parTransId="{4B1E3D6C-37F8-44DB-8891-9D6970C1B330}" sibTransId="{ED88DE8F-FEC7-41C6-93D2-A26D8BBB13B2}"/>
    <dgm:cxn modelId="{E0B76A8E-FCB7-5947-85E1-84849AE10D96}" type="presOf" srcId="{6CDE451A-4310-4917-99CA-DC23D48B77B8}" destId="{A7D2580D-3326-4DE3-9903-849F8AC78FA8}" srcOrd="0" destOrd="0" presId="urn:microsoft.com/office/officeart/2005/8/layout/vList2"/>
    <dgm:cxn modelId="{B1104A4A-8530-1141-9859-4CF3209DE14B}" type="presOf" srcId="{CBB3A2B1-A8BD-4FF6-A8E5-00C6016AE8D4}" destId="{6D362759-15E3-4639-A239-101645E69738}" srcOrd="0" destOrd="0" presId="urn:microsoft.com/office/officeart/2005/8/layout/vList2"/>
    <dgm:cxn modelId="{01826D85-E73F-0A40-821E-FEF6CEFB59FE}" type="presOf" srcId="{F36F0902-98E1-42F1-A5B1-4ED38E768AA1}" destId="{C1833A45-E536-48AD-931A-D562B5CD293E}" srcOrd="0" destOrd="0" presId="urn:microsoft.com/office/officeart/2005/8/layout/vList2"/>
    <dgm:cxn modelId="{F83ED6B9-B81B-694F-A06E-675E52C6532E}" type="presOf" srcId="{BC642B40-1708-4659-A2BC-8CE74A47F19C}" destId="{1CB193E7-920A-4332-BBB6-4D5EFB5858B9}" srcOrd="0" destOrd="0" presId="urn:microsoft.com/office/officeart/2005/8/layout/vList2"/>
    <dgm:cxn modelId="{DDECD6E9-31B1-A449-A06F-BE681717540A}" type="presParOf" srcId="{6D362759-15E3-4639-A239-101645E69738}" destId="{596D998F-5C54-4AC4-9160-13DDCAED3D3F}" srcOrd="0" destOrd="0" presId="urn:microsoft.com/office/officeart/2005/8/layout/vList2"/>
    <dgm:cxn modelId="{A9E13F6D-F97C-F240-BEB4-F7DBE168F2CB}" type="presParOf" srcId="{6D362759-15E3-4639-A239-101645E69738}" destId="{C5D0467A-6287-4473-9463-EA5ABFF76E9E}" srcOrd="1" destOrd="0" presId="urn:microsoft.com/office/officeart/2005/8/layout/vList2"/>
    <dgm:cxn modelId="{680BF07E-766B-434B-8F38-3533B4FFAF33}" type="presParOf" srcId="{6D362759-15E3-4639-A239-101645E69738}" destId="{1CB193E7-920A-4332-BBB6-4D5EFB5858B9}" srcOrd="2" destOrd="0" presId="urn:microsoft.com/office/officeart/2005/8/layout/vList2"/>
    <dgm:cxn modelId="{2BE80DD5-ECF0-BE4B-BB74-28CCF8B651BC}" type="presParOf" srcId="{6D362759-15E3-4639-A239-101645E69738}" destId="{EFA6862E-F5D1-40A7-9ADF-4C054B37B8A8}" srcOrd="3" destOrd="0" presId="urn:microsoft.com/office/officeart/2005/8/layout/vList2"/>
    <dgm:cxn modelId="{0AA96979-A05D-C947-9D14-BB610CE97A38}" type="presParOf" srcId="{6D362759-15E3-4639-A239-101645E69738}" destId="{2C2123F8-DDA4-45F1-97B5-354112C2173E}" srcOrd="4" destOrd="0" presId="urn:microsoft.com/office/officeart/2005/8/layout/vList2"/>
    <dgm:cxn modelId="{DD23A58F-29D6-7143-8AE3-6A48F6AB9B57}" type="presParOf" srcId="{6D362759-15E3-4639-A239-101645E69738}" destId="{F24CB466-878C-4414-A445-F513402030B4}" srcOrd="5" destOrd="0" presId="urn:microsoft.com/office/officeart/2005/8/layout/vList2"/>
    <dgm:cxn modelId="{50354646-8CCA-8D4A-A7EA-59CB694237F0}" type="presParOf" srcId="{6D362759-15E3-4639-A239-101645E69738}" destId="{A7D2580D-3326-4DE3-9903-849F8AC78FA8}" srcOrd="6" destOrd="0" presId="urn:microsoft.com/office/officeart/2005/8/layout/vList2"/>
    <dgm:cxn modelId="{D5F90641-B081-3546-8A91-D82D435B06AF}" type="presParOf" srcId="{6D362759-15E3-4639-A239-101645E69738}" destId="{F200205E-9648-4046-B2AB-D2BAEA2DC997}" srcOrd="7" destOrd="0" presId="urn:microsoft.com/office/officeart/2005/8/layout/vList2"/>
    <dgm:cxn modelId="{E7D2E41F-1D1E-B748-AAA9-39C89595097D}" type="presParOf" srcId="{6D362759-15E3-4639-A239-101645E69738}" destId="{C1833A45-E536-48AD-931A-D562B5CD293E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6D998F-5C54-4AC4-9160-13DDCAED3D3F}">
      <dsp:nvSpPr>
        <dsp:cNvPr id="0" name=""/>
        <dsp:cNvSpPr/>
      </dsp:nvSpPr>
      <dsp:spPr>
        <a:xfrm>
          <a:off x="0" y="81351"/>
          <a:ext cx="4319811" cy="1099800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>
              <a:solidFill>
                <a:schemeClr val="tx1"/>
              </a:solidFill>
            </a:rPr>
            <a:t>Constructief (uitleggen waarom je iets vindt, voorbeelden noemen, verbetertips)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53688" y="135039"/>
        <a:ext cx="4212435" cy="992424"/>
      </dsp:txXfrm>
    </dsp:sp>
    <dsp:sp modelId="{1CB193E7-920A-4332-BBB6-4D5EFB5858B9}">
      <dsp:nvSpPr>
        <dsp:cNvPr id="0" name=""/>
        <dsp:cNvSpPr/>
      </dsp:nvSpPr>
      <dsp:spPr>
        <a:xfrm>
          <a:off x="0" y="1238751"/>
          <a:ext cx="4319811" cy="1099800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>
              <a:solidFill>
                <a:schemeClr val="tx1"/>
              </a:solidFill>
            </a:rPr>
            <a:t>Specifiek/helder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53688" y="1292439"/>
        <a:ext cx="4212435" cy="992424"/>
      </dsp:txXfrm>
    </dsp:sp>
    <dsp:sp modelId="{2C2123F8-DDA4-45F1-97B5-354112C2173E}">
      <dsp:nvSpPr>
        <dsp:cNvPr id="0" name=""/>
        <dsp:cNvSpPr/>
      </dsp:nvSpPr>
      <dsp:spPr>
        <a:xfrm>
          <a:off x="0" y="2396151"/>
          <a:ext cx="4319811" cy="1099800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>
              <a:solidFill>
                <a:schemeClr val="tx1"/>
              </a:solidFill>
            </a:rPr>
            <a:t>Kritisch</a:t>
          </a:r>
          <a:endParaRPr lang="en-US" sz="2000" kern="1200">
            <a:solidFill>
              <a:schemeClr val="tx1"/>
            </a:solidFill>
          </a:endParaRPr>
        </a:p>
      </dsp:txBody>
      <dsp:txXfrm>
        <a:off x="53688" y="2449839"/>
        <a:ext cx="4212435" cy="992424"/>
      </dsp:txXfrm>
    </dsp:sp>
    <dsp:sp modelId="{A7D2580D-3326-4DE3-9903-849F8AC78FA8}">
      <dsp:nvSpPr>
        <dsp:cNvPr id="0" name=""/>
        <dsp:cNvSpPr/>
      </dsp:nvSpPr>
      <dsp:spPr>
        <a:xfrm>
          <a:off x="0" y="3553552"/>
          <a:ext cx="4319811" cy="1099800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>
              <a:solidFill>
                <a:schemeClr val="tx1"/>
              </a:solidFill>
            </a:rPr>
            <a:t>Vriendelijke toon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53688" y="3607240"/>
        <a:ext cx="4212435" cy="992424"/>
      </dsp:txXfrm>
    </dsp:sp>
    <dsp:sp modelId="{C1833A45-E536-48AD-931A-D562B5CD293E}">
      <dsp:nvSpPr>
        <dsp:cNvPr id="0" name=""/>
        <dsp:cNvSpPr/>
      </dsp:nvSpPr>
      <dsp:spPr>
        <a:xfrm>
          <a:off x="0" y="4710951"/>
          <a:ext cx="4319811" cy="1099800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>
              <a:solidFill>
                <a:schemeClr val="tx1"/>
              </a:solidFill>
            </a:rPr>
            <a:t>Subjectief (‘ik’ vorm)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53688" y="4764639"/>
        <a:ext cx="4212435" cy="9924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3B9ADB-6E4A-4346-A6A8-B628439A67AC}" type="datetimeFigureOut">
              <a:rPr lang="en-US" smtClean="0"/>
              <a:t>1/6/20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26E77B-2989-5244-A6B9-37B6E7299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903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Welkom </a:t>
            </a:r>
            <a:r>
              <a:rPr lang="en-US" dirty="0" err="1" smtClean="0"/>
              <a:t>bij</a:t>
            </a:r>
            <a:r>
              <a:rPr lang="en-US" dirty="0" smtClean="0"/>
              <a:t> de workshop </a:t>
            </a:r>
            <a:r>
              <a:rPr lang="en-US" dirty="0" err="1" smtClean="0"/>
              <a:t>peerfeedback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geven</a:t>
            </a:r>
            <a:r>
              <a:rPr lang="en-US" baseline="0" dirty="0" smtClean="0"/>
              <a:t>. </a:t>
            </a:r>
            <a:br>
              <a:rPr lang="en-US" baseline="0" dirty="0" smtClean="0"/>
            </a:br>
            <a:r>
              <a:rPr lang="en-US" baseline="0" dirty="0" err="1" smtClean="0"/>
              <a:t>Hier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zullen</a:t>
            </a:r>
            <a:r>
              <a:rPr lang="en-US" baseline="0" dirty="0" smtClean="0"/>
              <a:t> we </a:t>
            </a:r>
            <a:r>
              <a:rPr lang="en-US" baseline="0" dirty="0" err="1" smtClean="0"/>
              <a:t>kort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uitleggen</a:t>
            </a:r>
            <a:r>
              <a:rPr lang="en-US" baseline="0" dirty="0" smtClean="0"/>
              <a:t> over de </a:t>
            </a:r>
            <a:r>
              <a:rPr lang="en-US" baseline="0" dirty="0" err="1" smtClean="0"/>
              <a:t>eerste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stap</a:t>
            </a:r>
            <a:r>
              <a:rPr lang="en-US" baseline="0" dirty="0" smtClean="0"/>
              <a:t> in het </a:t>
            </a:r>
            <a:r>
              <a:rPr lang="en-US" baseline="0" dirty="0" err="1" smtClean="0"/>
              <a:t>peerfeedback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proces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namelijk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waar</a:t>
            </a:r>
            <a:r>
              <a:rPr lang="en-US" baseline="0" dirty="0" smtClean="0"/>
              <a:t> je </a:t>
            </a:r>
            <a:r>
              <a:rPr lang="en-US" baseline="0" dirty="0" err="1" smtClean="0"/>
              <a:t>aan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moet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denken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als</a:t>
            </a:r>
            <a:r>
              <a:rPr lang="en-US" baseline="0" dirty="0" smtClean="0"/>
              <a:t> je </a:t>
            </a:r>
            <a:r>
              <a:rPr lang="en-US" baseline="0" dirty="0" err="1" smtClean="0"/>
              <a:t>zelf</a:t>
            </a:r>
            <a:r>
              <a:rPr lang="en-US" baseline="0" dirty="0" smtClean="0"/>
              <a:t> feedback </a:t>
            </a:r>
            <a:r>
              <a:rPr lang="en-US" baseline="0" dirty="0" err="1" smtClean="0"/>
              <a:t>moet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gaan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geven</a:t>
            </a:r>
            <a:r>
              <a:rPr lang="en-US" baseline="0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26E77B-2989-5244-A6B9-37B6E729926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7586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Peerfeedback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wordt</a:t>
            </a:r>
            <a:r>
              <a:rPr lang="en-US" baseline="0" dirty="0" smtClean="0"/>
              <a:t> in de </a:t>
            </a:r>
            <a:r>
              <a:rPr lang="en-US" baseline="0" dirty="0" err="1" smtClean="0"/>
              <a:t>academische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wereld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veel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gebruikt</a:t>
            </a:r>
            <a:r>
              <a:rPr lang="en-US" baseline="0" dirty="0" smtClean="0"/>
              <a:t>. </a:t>
            </a:r>
          </a:p>
          <a:p>
            <a:r>
              <a:rPr lang="en-US" baseline="0" dirty="0" err="1" smtClean="0"/>
              <a:t>Onderzoekers</a:t>
            </a:r>
            <a:r>
              <a:rPr lang="en-US" baseline="0" dirty="0" smtClean="0"/>
              <a:t> die </a:t>
            </a:r>
            <a:r>
              <a:rPr lang="en-US" baseline="0" dirty="0" err="1" smtClean="0"/>
              <a:t>hun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artikelen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willen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plaatsen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leveren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hun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artikelen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bijvoorbeeld</a:t>
            </a:r>
            <a:r>
              <a:rPr lang="en-US" baseline="0" dirty="0" smtClean="0"/>
              <a:t> in </a:t>
            </a:r>
            <a:r>
              <a:rPr lang="en-US" baseline="0" dirty="0" err="1" smtClean="0"/>
              <a:t>bij</a:t>
            </a:r>
            <a:r>
              <a:rPr lang="en-US" baseline="0" dirty="0" smtClean="0"/>
              <a:t> journals. Die </a:t>
            </a:r>
            <a:r>
              <a:rPr lang="en-US" baseline="0" dirty="0" err="1" smtClean="0"/>
              <a:t>artikelen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worden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vervolgens</a:t>
            </a:r>
            <a:r>
              <a:rPr lang="en-US" baseline="0" dirty="0" smtClean="0"/>
              <a:t> door </a:t>
            </a:r>
            <a:r>
              <a:rPr lang="en-US" baseline="0" dirty="0" err="1" smtClean="0"/>
              <a:t>andere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onderzoekers</a:t>
            </a:r>
            <a:r>
              <a:rPr lang="en-US" baseline="0" dirty="0" smtClean="0"/>
              <a:t> (peers) van feedback en </a:t>
            </a:r>
            <a:r>
              <a:rPr lang="en-US" baseline="0" dirty="0" err="1" smtClean="0"/>
              <a:t>een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oordeel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voorzien</a:t>
            </a:r>
            <a:r>
              <a:rPr lang="en-US" baseline="0" dirty="0" smtClean="0"/>
              <a:t>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Over het </a:t>
            </a:r>
            <a:r>
              <a:rPr lang="en-US" baseline="0" dirty="0" err="1" smtClean="0"/>
              <a:t>algemeen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zijn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er</a:t>
            </a:r>
            <a:r>
              <a:rPr lang="en-US" baseline="0" dirty="0" smtClean="0"/>
              <a:t> twee </a:t>
            </a:r>
            <a:r>
              <a:rPr lang="en-US" baseline="0" dirty="0" err="1" smtClean="0"/>
              <a:t>grote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voordelen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peerfeedback</a:t>
            </a:r>
            <a:r>
              <a:rPr lang="en-US" baseline="0" dirty="0" smtClean="0"/>
              <a:t>: </a:t>
            </a:r>
          </a:p>
          <a:p>
            <a:r>
              <a:rPr lang="en-US" baseline="0" dirty="0" smtClean="0"/>
              <a:t>Je </a:t>
            </a:r>
            <a:r>
              <a:rPr lang="en-US" baseline="0" dirty="0" err="1" smtClean="0"/>
              <a:t>krijgt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tussentijds</a:t>
            </a:r>
            <a:r>
              <a:rPr lang="en-US" baseline="0" dirty="0" smtClean="0"/>
              <a:t> al </a:t>
            </a:r>
            <a:r>
              <a:rPr lang="en-US" baseline="0" dirty="0" err="1" smtClean="0"/>
              <a:t>goede</a:t>
            </a:r>
            <a:r>
              <a:rPr lang="en-US" baseline="0" dirty="0" smtClean="0"/>
              <a:t> tips, </a:t>
            </a:r>
            <a:r>
              <a:rPr lang="en-US" baseline="0" dirty="0" err="1" smtClean="0"/>
              <a:t>waardoor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grotere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kans</a:t>
            </a:r>
            <a:r>
              <a:rPr lang="en-US" baseline="0" dirty="0" smtClean="0"/>
              <a:t> is op </a:t>
            </a:r>
            <a:r>
              <a:rPr lang="en-US" baseline="0" dirty="0" err="1" smtClean="0"/>
              <a:t>een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beter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eindresultaat</a:t>
            </a:r>
            <a:r>
              <a:rPr lang="en-US" baseline="0" dirty="0" smtClean="0"/>
              <a:t>. </a:t>
            </a:r>
            <a:br>
              <a:rPr lang="en-US" baseline="0" dirty="0" smtClean="0"/>
            </a:br>
            <a:r>
              <a:rPr lang="en-US" baseline="0" dirty="0" smtClean="0"/>
              <a:t>En </a:t>
            </a:r>
            <a:r>
              <a:rPr lang="en-US" baseline="0" dirty="0" err="1" smtClean="0"/>
              <a:t>peerfeedback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geven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ontvangen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leidt</a:t>
            </a:r>
            <a:r>
              <a:rPr lang="en-US" baseline="0" dirty="0" smtClean="0"/>
              <a:t> tot </a:t>
            </a:r>
            <a:r>
              <a:rPr lang="en-US" baseline="0" dirty="0" err="1" smtClean="0"/>
              <a:t>dieper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leren</a:t>
            </a:r>
            <a:r>
              <a:rPr lang="en-US" baseline="0" dirty="0" smtClean="0"/>
              <a:t>. 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26E77B-2989-5244-A6B9-37B6E729926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5348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Wat</a:t>
            </a:r>
            <a:r>
              <a:rPr lang="en-US" dirty="0" smtClean="0"/>
              <a:t> is </a:t>
            </a:r>
            <a:r>
              <a:rPr lang="en-US" dirty="0" err="1" smtClean="0"/>
              <a:t>diep</a:t>
            </a:r>
            <a:r>
              <a:rPr lang="en-US" dirty="0" smtClean="0"/>
              <a:t> </a:t>
            </a:r>
            <a:r>
              <a:rPr lang="en-US" dirty="0" err="1" smtClean="0"/>
              <a:t>leren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aseline="0" dirty="0" smtClean="0"/>
              <a:t>Je </a:t>
            </a:r>
            <a:r>
              <a:rPr lang="en-US" baseline="0" dirty="0" err="1" smtClean="0"/>
              <a:t>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leren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zien</a:t>
            </a:r>
            <a:r>
              <a:rPr lang="en-US" baseline="0" dirty="0" smtClean="0"/>
              <a:t> op </a:t>
            </a:r>
            <a:r>
              <a:rPr lang="en-US" baseline="0" dirty="0" err="1" smtClean="0"/>
              <a:t>een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continituum</a:t>
            </a:r>
            <a:r>
              <a:rPr lang="en-US" baseline="0" dirty="0" smtClean="0"/>
              <a:t>: je </a:t>
            </a:r>
            <a:r>
              <a:rPr lang="en-US" baseline="0" dirty="0" err="1" smtClean="0"/>
              <a:t>kunt</a:t>
            </a:r>
            <a:r>
              <a:rPr lang="en-US" baseline="0" dirty="0" smtClean="0"/>
              <a:t> heel </a:t>
            </a:r>
            <a:r>
              <a:rPr lang="en-US" baseline="0" dirty="0" err="1" smtClean="0"/>
              <a:t>oppervlakkig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leren</a:t>
            </a:r>
            <a:r>
              <a:rPr lang="en-US" baseline="0" dirty="0" smtClean="0"/>
              <a:t> (door </a:t>
            </a:r>
            <a:r>
              <a:rPr lang="en-US" sz="1200" baseline="0" dirty="0" err="1" smtClean="0">
                <a:sym typeface="Wingdings" panose="05000000000000000000" pitchFamily="2" charset="2"/>
              </a:rPr>
              <a:t>a</a:t>
            </a:r>
            <a:r>
              <a:rPr lang="en-US" sz="1200" dirty="0" err="1" smtClean="0">
                <a:sym typeface="Wingdings" panose="05000000000000000000" pitchFamily="2" charset="2"/>
              </a:rPr>
              <a:t>lleen</a:t>
            </a:r>
            <a:r>
              <a:rPr lang="en-US" sz="1200" dirty="0" smtClean="0">
                <a:sym typeface="Wingdings" panose="05000000000000000000" pitchFamily="2" charset="2"/>
              </a:rPr>
              <a:t> </a:t>
            </a:r>
            <a:r>
              <a:rPr lang="en-US" sz="1200" dirty="0" err="1" smtClean="0">
                <a:sym typeface="Wingdings" panose="05000000000000000000" pitchFamily="2" charset="2"/>
              </a:rPr>
              <a:t>te</a:t>
            </a:r>
            <a:r>
              <a:rPr lang="en-US" sz="1200" dirty="0" smtClean="0">
                <a:sym typeface="Wingdings" panose="05000000000000000000" pitchFamily="2" charset="2"/>
              </a:rPr>
              <a:t> </a:t>
            </a:r>
            <a:r>
              <a:rPr lang="en-US" sz="1200" dirty="0" err="1" smtClean="0">
                <a:sym typeface="Wingdings" panose="05000000000000000000" pitchFamily="2" charset="2"/>
              </a:rPr>
              <a:t>leren</a:t>
            </a:r>
            <a:r>
              <a:rPr lang="en-US" sz="1200" dirty="0" smtClean="0">
                <a:sym typeface="Wingdings" panose="05000000000000000000" pitchFamily="2" charset="2"/>
              </a:rPr>
              <a:t> </a:t>
            </a:r>
            <a:r>
              <a:rPr lang="en-US" sz="1200" dirty="0" err="1" smtClean="0">
                <a:sym typeface="Wingdings" panose="05000000000000000000" pitchFamily="2" charset="2"/>
              </a:rPr>
              <a:t>wat</a:t>
            </a:r>
            <a:r>
              <a:rPr lang="en-US" sz="1200" dirty="0" smtClean="0">
                <a:sym typeface="Wingdings" panose="05000000000000000000" pitchFamily="2" charset="2"/>
              </a:rPr>
              <a:t> </a:t>
            </a:r>
            <a:r>
              <a:rPr lang="en-US" sz="1200" dirty="0" err="1" smtClean="0">
                <a:sym typeface="Wingdings" panose="05000000000000000000" pitchFamily="2" charset="2"/>
              </a:rPr>
              <a:t>getoetst</a:t>
            </a:r>
            <a:r>
              <a:rPr lang="en-US" sz="1200" dirty="0" smtClean="0">
                <a:sym typeface="Wingdings" panose="05000000000000000000" pitchFamily="2" charset="2"/>
              </a:rPr>
              <a:t> </a:t>
            </a:r>
            <a:r>
              <a:rPr lang="en-US" sz="1200" dirty="0" err="1" smtClean="0">
                <a:sym typeface="Wingdings" panose="05000000000000000000" pitchFamily="2" charset="2"/>
              </a:rPr>
              <a:t>wordt</a:t>
            </a:r>
            <a:r>
              <a:rPr lang="en-US" sz="1200" dirty="0" smtClean="0">
                <a:sym typeface="Wingdings" panose="05000000000000000000" pitchFamily="2" charset="2"/>
              </a:rPr>
              <a:t> op </a:t>
            </a:r>
            <a:r>
              <a:rPr lang="en-US" sz="1200" dirty="0" err="1" smtClean="0">
                <a:sym typeface="Wingdings" panose="05000000000000000000" pitchFamily="2" charset="2"/>
              </a:rPr>
              <a:t>tentamen</a:t>
            </a:r>
            <a:r>
              <a:rPr lang="en-US" sz="1200" dirty="0" smtClean="0">
                <a:sym typeface="Wingdings" panose="05000000000000000000" pitchFamily="2" charset="2"/>
              </a:rPr>
              <a:t>, door </a:t>
            </a:r>
            <a:r>
              <a:rPr lang="en-US" sz="1200" dirty="0" err="1" smtClean="0">
                <a:sym typeface="Wingdings" panose="05000000000000000000" pitchFamily="2" charset="2"/>
              </a:rPr>
              <a:t>Kort</a:t>
            </a:r>
            <a:r>
              <a:rPr lang="en-US" sz="1200" dirty="0" smtClean="0">
                <a:sym typeface="Wingdings" panose="05000000000000000000" pitchFamily="2" charset="2"/>
              </a:rPr>
              <a:t> van </a:t>
            </a:r>
            <a:r>
              <a:rPr lang="en-US" sz="1200" dirty="0" err="1" smtClean="0">
                <a:sym typeface="Wingdings" panose="05000000000000000000" pitchFamily="2" charset="2"/>
              </a:rPr>
              <a:t>te</a:t>
            </a:r>
            <a:r>
              <a:rPr lang="en-US" sz="1200" dirty="0" smtClean="0">
                <a:sym typeface="Wingdings" panose="05000000000000000000" pitchFamily="2" charset="2"/>
              </a:rPr>
              <a:t> </a:t>
            </a:r>
            <a:r>
              <a:rPr lang="en-US" sz="1200" dirty="0" err="1" smtClean="0">
                <a:sym typeface="Wingdings" panose="05000000000000000000" pitchFamily="2" charset="2"/>
              </a:rPr>
              <a:t>voren</a:t>
            </a:r>
            <a:r>
              <a:rPr lang="en-US" sz="1200" dirty="0" smtClean="0">
                <a:sym typeface="Wingdings" panose="05000000000000000000" pitchFamily="2" charset="2"/>
              </a:rPr>
              <a:t> ‘</a:t>
            </a:r>
            <a:r>
              <a:rPr lang="en-US" sz="1200" dirty="0" err="1" smtClean="0">
                <a:sym typeface="Wingdings" panose="05000000000000000000" pitchFamily="2" charset="2"/>
              </a:rPr>
              <a:t>stampen</a:t>
            </a:r>
            <a:r>
              <a:rPr lang="en-US" sz="1200" dirty="0" smtClean="0">
                <a:sym typeface="Wingdings" panose="05000000000000000000" pitchFamily="2" charset="2"/>
              </a:rPr>
              <a:t>’, </a:t>
            </a:r>
            <a:r>
              <a:rPr lang="en-US" sz="1200" dirty="0" err="1" smtClean="0">
                <a:sym typeface="Wingdings" panose="05000000000000000000" pitchFamily="2" charset="2"/>
              </a:rPr>
              <a:t>daarna</a:t>
            </a:r>
            <a:r>
              <a:rPr lang="en-US" sz="1200" dirty="0" smtClean="0">
                <a:sym typeface="Wingdings" panose="05000000000000000000" pitchFamily="2" charset="2"/>
              </a:rPr>
              <a:t> </a:t>
            </a:r>
            <a:r>
              <a:rPr lang="en-US" sz="1200" dirty="0" err="1" smtClean="0">
                <a:sym typeface="Wingdings" panose="05000000000000000000" pitchFamily="2" charset="2"/>
              </a:rPr>
              <a:t>alles</a:t>
            </a:r>
            <a:r>
              <a:rPr lang="en-US" sz="1200" dirty="0" smtClean="0">
                <a:sym typeface="Wingdings" panose="05000000000000000000" pitchFamily="2" charset="2"/>
              </a:rPr>
              <a:t> </a:t>
            </a:r>
            <a:r>
              <a:rPr lang="en-US" sz="1200" dirty="0" err="1" smtClean="0">
                <a:sym typeface="Wingdings" panose="05000000000000000000" pitchFamily="2" charset="2"/>
              </a:rPr>
              <a:t>weer</a:t>
            </a:r>
            <a:r>
              <a:rPr lang="en-US" sz="1200" dirty="0" smtClean="0">
                <a:sym typeface="Wingdings" panose="05000000000000000000" pitchFamily="2" charset="2"/>
              </a:rPr>
              <a:t> </a:t>
            </a:r>
            <a:r>
              <a:rPr lang="en-US" sz="1200" dirty="0" err="1" smtClean="0">
                <a:sym typeface="Wingdings" panose="05000000000000000000" pitchFamily="2" charset="2"/>
              </a:rPr>
              <a:t>vergeten</a:t>
            </a:r>
            <a:r>
              <a:rPr lang="en-US" sz="1200" dirty="0" smtClean="0">
                <a:sym typeface="Wingdings" panose="05000000000000000000" pitchFamily="2" charset="2"/>
              </a:rPr>
              <a:t> of</a:t>
            </a:r>
            <a:r>
              <a:rPr lang="en-US" sz="1200" baseline="0" dirty="0" smtClean="0">
                <a:sym typeface="Wingdings" panose="05000000000000000000" pitchFamily="2" charset="2"/>
              </a:rPr>
              <a:t> </a:t>
            </a:r>
            <a:r>
              <a:rPr lang="en-US" sz="1200" baseline="0" dirty="0" err="1" smtClean="0">
                <a:sym typeface="Wingdings" panose="05000000000000000000" pitchFamily="2" charset="2"/>
              </a:rPr>
              <a:t>bijvoorbeeld</a:t>
            </a:r>
            <a:r>
              <a:rPr lang="en-US" sz="1200" baseline="0" dirty="0" smtClean="0">
                <a:sym typeface="Wingdings" panose="05000000000000000000" pitchFamily="2" charset="2"/>
              </a:rPr>
              <a:t> </a:t>
            </a:r>
            <a:r>
              <a:rPr lang="en-US" sz="1200" baseline="0" dirty="0" err="1" smtClean="0">
                <a:sym typeface="Wingdings" panose="05000000000000000000" pitchFamily="2" charset="2"/>
              </a:rPr>
              <a:t>d</a:t>
            </a:r>
            <a:r>
              <a:rPr lang="en-US" sz="1200" dirty="0" err="1" smtClean="0">
                <a:sym typeface="Wingdings" panose="05000000000000000000" pitchFamily="2" charset="2"/>
              </a:rPr>
              <a:t>ocentfeedback</a:t>
            </a:r>
            <a:r>
              <a:rPr lang="en-US" sz="1200" baseline="0" dirty="0" smtClean="0">
                <a:sym typeface="Wingdings" panose="05000000000000000000" pitchFamily="2" charset="2"/>
              </a:rPr>
              <a:t> </a:t>
            </a:r>
            <a:r>
              <a:rPr lang="en-US" sz="1200" baseline="0" dirty="0" err="1" smtClean="0">
                <a:sym typeface="Wingdings" panose="05000000000000000000" pitchFamily="2" charset="2"/>
              </a:rPr>
              <a:t>klakkeloos</a:t>
            </a:r>
            <a:r>
              <a:rPr lang="en-US" sz="1200" baseline="0" dirty="0" smtClean="0">
                <a:sym typeface="Wingdings" panose="05000000000000000000" pitchFamily="2" charset="2"/>
              </a:rPr>
              <a:t> </a:t>
            </a:r>
            <a:r>
              <a:rPr lang="en-US" sz="1200" baseline="0" dirty="0" err="1" smtClean="0">
                <a:sym typeface="Wingdings" panose="05000000000000000000" pitchFamily="2" charset="2"/>
              </a:rPr>
              <a:t>aan</a:t>
            </a:r>
            <a:r>
              <a:rPr lang="en-US" sz="1200" baseline="0" dirty="0" smtClean="0">
                <a:sym typeface="Wingdings" panose="05000000000000000000" pitchFamily="2" charset="2"/>
              </a:rPr>
              <a:t> </a:t>
            </a:r>
            <a:r>
              <a:rPr lang="en-US" sz="1200" baseline="0" dirty="0" err="1" smtClean="0">
                <a:sym typeface="Wingdings" panose="05000000000000000000" pitchFamily="2" charset="2"/>
              </a:rPr>
              <a:t>te</a:t>
            </a:r>
            <a:r>
              <a:rPr lang="en-US" sz="1200" baseline="0" dirty="0" smtClean="0">
                <a:sym typeface="Wingdings" panose="05000000000000000000" pitchFamily="2" charset="2"/>
              </a:rPr>
              <a:t> </a:t>
            </a:r>
            <a:r>
              <a:rPr lang="en-US" sz="1200" baseline="0" dirty="0" err="1" smtClean="0">
                <a:sym typeface="Wingdings" panose="05000000000000000000" pitchFamily="2" charset="2"/>
              </a:rPr>
              <a:t>nemen</a:t>
            </a:r>
            <a:r>
              <a:rPr lang="en-US" sz="1200" baseline="0" dirty="0" smtClean="0">
                <a:sym typeface="Wingdings" panose="05000000000000000000" pitchFamily="2" charset="2"/>
              </a:rPr>
              <a:t>)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Maar je </a:t>
            </a:r>
            <a:r>
              <a:rPr lang="en-US" baseline="0" dirty="0" err="1" smtClean="0"/>
              <a:t>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ook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proberen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diep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leren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Dit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betekent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dat</a:t>
            </a:r>
            <a:r>
              <a:rPr lang="en-US" baseline="0" dirty="0" smtClean="0"/>
              <a:t> je </a:t>
            </a:r>
            <a:r>
              <a:rPr lang="en-US" baseline="0" dirty="0" err="1" smtClean="0"/>
              <a:t>zelf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probeert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dingen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begrijpen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Nieuwe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kennis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kritisch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tegen</a:t>
            </a:r>
            <a:r>
              <a:rPr lang="en-US" baseline="0" dirty="0" smtClean="0"/>
              <a:t> het </a:t>
            </a:r>
            <a:r>
              <a:rPr lang="en-US" baseline="0" dirty="0" err="1" smtClean="0"/>
              <a:t>licht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houdt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Nieuwe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kennis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vervolgens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integreert</a:t>
            </a:r>
            <a:r>
              <a:rPr lang="en-US" baseline="0" dirty="0" smtClean="0"/>
              <a:t> met </a:t>
            </a:r>
            <a:r>
              <a:rPr lang="en-US" baseline="0" dirty="0" err="1" smtClean="0"/>
              <a:t>oude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kennis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zo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ook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nieuwe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connecties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maakt</a:t>
            </a:r>
            <a:r>
              <a:rPr lang="en-US" baseline="0" dirty="0" smtClean="0"/>
              <a:t>. </a:t>
            </a:r>
          </a:p>
          <a:p>
            <a:r>
              <a:rPr lang="en-US" baseline="0" dirty="0" smtClean="0"/>
              <a:t>Het </a:t>
            </a:r>
            <a:r>
              <a:rPr lang="en-US" baseline="0" dirty="0" err="1" smtClean="0"/>
              <a:t>mooie</a:t>
            </a:r>
            <a:r>
              <a:rPr lang="en-US" baseline="0" dirty="0" smtClean="0"/>
              <a:t> van </a:t>
            </a:r>
            <a:r>
              <a:rPr lang="en-US" baseline="0" dirty="0" err="1" smtClean="0"/>
              <a:t>peerfeedback</a:t>
            </a:r>
            <a:r>
              <a:rPr lang="en-US" baseline="0" dirty="0" smtClean="0"/>
              <a:t> is, </a:t>
            </a:r>
            <a:r>
              <a:rPr lang="en-US" baseline="0" dirty="0" err="1" smtClean="0"/>
              <a:t>dat</a:t>
            </a:r>
            <a:r>
              <a:rPr lang="en-US" baseline="0" dirty="0" smtClean="0"/>
              <a:t> je – </a:t>
            </a:r>
            <a:r>
              <a:rPr lang="en-US" baseline="0" dirty="0" err="1" smtClean="0"/>
              <a:t>als</a:t>
            </a:r>
            <a:r>
              <a:rPr lang="en-US" baseline="0" dirty="0" smtClean="0"/>
              <a:t> je </a:t>
            </a:r>
            <a:r>
              <a:rPr lang="en-US" baseline="0" dirty="0" err="1" smtClean="0"/>
              <a:t>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bewust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omgaat</a:t>
            </a:r>
            <a:r>
              <a:rPr lang="en-US" baseline="0" dirty="0" smtClean="0"/>
              <a:t> – </a:t>
            </a:r>
            <a:r>
              <a:rPr lang="en-US" baseline="0" dirty="0" err="1" smtClean="0"/>
              <a:t>dit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diepe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leren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goed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toepassen</a:t>
            </a:r>
            <a:r>
              <a:rPr lang="en-US" baseline="0" dirty="0" smtClean="0"/>
              <a:t>. En </a:t>
            </a:r>
            <a:r>
              <a:rPr lang="en-US" baseline="0" dirty="0" err="1" smtClean="0"/>
              <a:t>dat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kan</a:t>
            </a:r>
            <a:r>
              <a:rPr lang="en-US" baseline="0" dirty="0" smtClean="0"/>
              <a:t> al </a:t>
            </a:r>
            <a:r>
              <a:rPr lang="en-US" baseline="0" dirty="0" err="1" smtClean="0"/>
              <a:t>bij</a:t>
            </a:r>
            <a:r>
              <a:rPr lang="en-US" baseline="0" dirty="0" smtClean="0"/>
              <a:t> het </a:t>
            </a:r>
            <a:r>
              <a:rPr lang="en-US" baseline="0" dirty="0" err="1" smtClean="0"/>
              <a:t>geven</a:t>
            </a:r>
            <a:r>
              <a:rPr lang="en-US" baseline="0" dirty="0" smtClean="0"/>
              <a:t> van de feedback, </a:t>
            </a:r>
            <a:r>
              <a:rPr lang="en-US" baseline="0" dirty="0" err="1" smtClean="0"/>
              <a:t>bij</a:t>
            </a:r>
            <a:r>
              <a:rPr lang="en-US" baseline="0" dirty="0" smtClean="0"/>
              <a:t> het </a:t>
            </a:r>
            <a:r>
              <a:rPr lang="en-US" baseline="0" dirty="0" err="1" smtClean="0"/>
              <a:t>ontvangen</a:t>
            </a:r>
            <a:r>
              <a:rPr lang="en-US" baseline="0" dirty="0" smtClean="0"/>
              <a:t> van de feedback en </a:t>
            </a:r>
            <a:r>
              <a:rPr lang="en-US" baseline="0" dirty="0" err="1" smtClean="0"/>
              <a:t>bij</a:t>
            </a:r>
            <a:r>
              <a:rPr lang="en-US" baseline="0" dirty="0" smtClean="0"/>
              <a:t> het </a:t>
            </a:r>
            <a:r>
              <a:rPr lang="en-US" baseline="0" dirty="0" err="1" smtClean="0"/>
              <a:t>voeren</a:t>
            </a:r>
            <a:r>
              <a:rPr lang="en-US" baseline="0" dirty="0" smtClean="0"/>
              <a:t> van </a:t>
            </a:r>
            <a:r>
              <a:rPr lang="en-US" baseline="0" dirty="0" err="1" smtClean="0"/>
              <a:t>een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discussie</a:t>
            </a:r>
            <a:r>
              <a:rPr lang="en-US" baseline="0" dirty="0" smtClean="0"/>
              <a:t> over de feedback. 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26E77B-2989-5244-A6B9-37B6E729926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5348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Maar </a:t>
            </a:r>
            <a:r>
              <a:rPr lang="en-US" dirty="0" err="1" smtClean="0"/>
              <a:t>voor</a:t>
            </a:r>
            <a:r>
              <a:rPr lang="en-US" baseline="0" dirty="0" smtClean="0"/>
              <a:t> nu is het </a:t>
            </a:r>
            <a:r>
              <a:rPr lang="en-US" baseline="0" dirty="0" err="1" smtClean="0"/>
              <a:t>belangrijk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focussen</a:t>
            </a:r>
            <a:r>
              <a:rPr lang="en-US" baseline="0" dirty="0" smtClean="0"/>
              <a:t> op het </a:t>
            </a:r>
            <a:r>
              <a:rPr lang="en-US" baseline="0" dirty="0" err="1" smtClean="0"/>
              <a:t>geven</a:t>
            </a:r>
            <a:r>
              <a:rPr lang="en-US" baseline="0" dirty="0" smtClean="0"/>
              <a:t> van de feedback. </a:t>
            </a:r>
            <a:br>
              <a:rPr lang="en-US" baseline="0" dirty="0" smtClean="0"/>
            </a:br>
            <a:r>
              <a:rPr lang="en-US" baseline="0" dirty="0" err="1" smtClean="0"/>
              <a:t>Hoewel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elke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opdracht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anders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zal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zijn</a:t>
            </a:r>
            <a:r>
              <a:rPr lang="en-US" baseline="0" dirty="0" smtClean="0"/>
              <a:t>, is het </a:t>
            </a:r>
            <a:r>
              <a:rPr lang="en-US" baseline="0" dirty="0" err="1" smtClean="0"/>
              <a:t>goed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om</a:t>
            </a:r>
            <a:r>
              <a:rPr lang="en-US" baseline="0" dirty="0" smtClean="0"/>
              <a:t> van </a:t>
            </a:r>
            <a:r>
              <a:rPr lang="en-US" baseline="0" dirty="0" err="1" smtClean="0"/>
              <a:t>groot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klein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werken</a:t>
            </a:r>
            <a:r>
              <a:rPr lang="en-US" baseline="0" dirty="0" smtClean="0"/>
              <a:t> en de </a:t>
            </a:r>
            <a:r>
              <a:rPr lang="en-US" baseline="0" dirty="0" err="1" smtClean="0"/>
              <a:t>volgende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drie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stappen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eerst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analyseren</a:t>
            </a:r>
            <a:r>
              <a:rPr lang="en-US" baseline="0" dirty="0" smtClean="0"/>
              <a:t>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aseline="0" dirty="0" err="1" smtClean="0"/>
              <a:t>Welke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structuur</a:t>
            </a:r>
            <a:r>
              <a:rPr lang="en-US" baseline="0" dirty="0" smtClean="0"/>
              <a:t> is </a:t>
            </a:r>
            <a:r>
              <a:rPr lang="en-US" baseline="0" dirty="0" err="1" smtClean="0"/>
              <a:t>er</a:t>
            </a:r>
            <a:r>
              <a:rPr lang="en-US" baseline="0" dirty="0" smtClean="0"/>
              <a:t> in het </a:t>
            </a:r>
            <a:r>
              <a:rPr lang="en-US" baseline="0" dirty="0" err="1" smtClean="0"/>
              <a:t>stuk</a:t>
            </a:r>
            <a:r>
              <a:rPr lang="en-US" baseline="0" dirty="0" smtClean="0"/>
              <a:t>? Is </a:t>
            </a:r>
            <a:r>
              <a:rPr lang="en-US" baseline="0" dirty="0" err="1" smtClean="0"/>
              <a:t>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hoofdvraag</a:t>
            </a:r>
            <a:r>
              <a:rPr lang="en-US" baseline="0" dirty="0" smtClean="0"/>
              <a:t> of </a:t>
            </a:r>
            <a:r>
              <a:rPr lang="en-US" baseline="0" dirty="0" err="1" smtClean="0"/>
              <a:t>hoofdgedachte</a:t>
            </a:r>
            <a:r>
              <a:rPr lang="en-US" baseline="0" dirty="0" smtClean="0"/>
              <a:t>? Is het </a:t>
            </a:r>
            <a:r>
              <a:rPr lang="en-US" baseline="0" dirty="0" err="1" smtClean="0"/>
              <a:t>makkelijk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als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lezer</a:t>
            </a:r>
            <a:r>
              <a:rPr lang="en-US" baseline="0" dirty="0" smtClean="0"/>
              <a:t> de rode </a:t>
            </a:r>
            <a:r>
              <a:rPr lang="en-US" baseline="0" dirty="0" err="1" smtClean="0"/>
              <a:t>draad</a:t>
            </a:r>
            <a:r>
              <a:rPr lang="en-US" baseline="0" dirty="0" smtClean="0"/>
              <a:t> van het </a:t>
            </a:r>
            <a:r>
              <a:rPr lang="en-US" baseline="0" dirty="0" err="1" smtClean="0"/>
              <a:t>stuk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begrijpen</a:t>
            </a:r>
            <a:r>
              <a:rPr lang="en-US" baseline="0" dirty="0" smtClean="0"/>
              <a:t>? </a:t>
            </a:r>
            <a:br>
              <a:rPr lang="en-US" baseline="0" dirty="0" smtClean="0"/>
            </a:br>
            <a:r>
              <a:rPr lang="en-US" baseline="0" dirty="0" smtClean="0"/>
              <a:t>Het is </a:t>
            </a:r>
            <a:r>
              <a:rPr lang="en-US" baseline="0" dirty="0" err="1" smtClean="0"/>
              <a:t>belangrijk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om</a:t>
            </a:r>
            <a:r>
              <a:rPr lang="en-US" baseline="0" dirty="0" smtClean="0"/>
              <a:t> met </a:t>
            </a:r>
            <a:r>
              <a:rPr lang="en-US" baseline="0" dirty="0" err="1" smtClean="0"/>
              <a:t>deze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structuur</a:t>
            </a:r>
            <a:r>
              <a:rPr lang="en-US" baseline="0" dirty="0" smtClean="0"/>
              <a:t> en en </a:t>
            </a:r>
            <a:r>
              <a:rPr lang="en-US" baseline="0" dirty="0" err="1" smtClean="0"/>
              <a:t>hoofdvragen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beginnen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omdat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dit</a:t>
            </a:r>
            <a:r>
              <a:rPr lang="en-US" baseline="0" dirty="0" smtClean="0"/>
              <a:t> het </a:t>
            </a:r>
            <a:r>
              <a:rPr lang="en-US" baseline="0" dirty="0" err="1" smtClean="0"/>
              <a:t>meest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essentiele</a:t>
            </a:r>
            <a:r>
              <a:rPr lang="en-US" baseline="0" dirty="0" smtClean="0"/>
              <a:t> is van </a:t>
            </a:r>
            <a:r>
              <a:rPr lang="en-US" baseline="0" dirty="0" err="1" smtClean="0"/>
              <a:t>een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geschreven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stuk</a:t>
            </a:r>
            <a:r>
              <a:rPr lang="en-US" baseline="0" dirty="0" smtClean="0"/>
              <a:t>. Het is </a:t>
            </a:r>
            <a:r>
              <a:rPr lang="en-US" baseline="0" dirty="0" err="1" smtClean="0"/>
              <a:t>dus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zonde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als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feedbackgever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beginnen</a:t>
            </a:r>
            <a:r>
              <a:rPr lang="en-US" baseline="0" dirty="0" smtClean="0"/>
              <a:t> op </a:t>
            </a:r>
            <a:r>
              <a:rPr lang="en-US" baseline="0" dirty="0" err="1" smtClean="0"/>
              <a:t>stijl</a:t>
            </a:r>
            <a:r>
              <a:rPr lang="en-US" baseline="0" dirty="0" smtClean="0"/>
              <a:t>, of feedback </a:t>
            </a:r>
            <a:r>
              <a:rPr lang="en-US" baseline="0" dirty="0" err="1" smtClean="0"/>
              <a:t>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geven</a:t>
            </a:r>
            <a:r>
              <a:rPr lang="en-US" baseline="0" dirty="0" smtClean="0"/>
              <a:t> op </a:t>
            </a:r>
            <a:r>
              <a:rPr lang="en-US" baseline="0" dirty="0" err="1" smtClean="0"/>
              <a:t>zinnen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Dat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komt</a:t>
            </a:r>
            <a:r>
              <a:rPr lang="en-US" baseline="0" dirty="0" smtClean="0"/>
              <a:t> later pas. </a:t>
            </a:r>
          </a:p>
          <a:p>
            <a: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aseline="0" dirty="0" err="1" smtClean="0"/>
              <a:t>Als</a:t>
            </a:r>
            <a:r>
              <a:rPr lang="en-US" baseline="0" dirty="0" smtClean="0"/>
              <a:t> je </a:t>
            </a:r>
            <a:r>
              <a:rPr lang="en-US" baseline="0" dirty="0" err="1" smtClean="0"/>
              <a:t>duidelijk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hebt</a:t>
            </a:r>
            <a:r>
              <a:rPr lang="en-US" baseline="0" dirty="0" smtClean="0"/>
              <a:t> of de </a:t>
            </a:r>
            <a:r>
              <a:rPr lang="en-US" baseline="0" dirty="0" err="1" smtClean="0"/>
              <a:t>structuur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klopte</a:t>
            </a:r>
            <a:r>
              <a:rPr lang="en-US" baseline="0" dirty="0" smtClean="0"/>
              <a:t> en of je het </a:t>
            </a:r>
            <a:r>
              <a:rPr lang="en-US" baseline="0" dirty="0" err="1" smtClean="0"/>
              <a:t>stuk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volgen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Kan</a:t>
            </a:r>
            <a:r>
              <a:rPr lang="en-US" baseline="0" dirty="0" smtClean="0"/>
              <a:t> je </a:t>
            </a:r>
            <a:r>
              <a:rPr lang="en-US" baseline="0" dirty="0" err="1" smtClean="0"/>
              <a:t>diezelfde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dingen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toetsen</a:t>
            </a:r>
            <a:r>
              <a:rPr lang="en-US" baseline="0" dirty="0" smtClean="0"/>
              <a:t> op </a:t>
            </a:r>
            <a:r>
              <a:rPr lang="en-US" baseline="0" dirty="0" err="1" smtClean="0"/>
              <a:t>een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gedetailleerder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niveau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Namelijk</a:t>
            </a:r>
            <a:r>
              <a:rPr lang="en-US" baseline="0" dirty="0" smtClean="0"/>
              <a:t> op de </a:t>
            </a:r>
            <a:r>
              <a:rPr lang="en-US" baseline="0" dirty="0" err="1" smtClean="0"/>
              <a:t>verschillende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onderdelen</a:t>
            </a:r>
            <a:r>
              <a:rPr lang="en-US" baseline="0" dirty="0" smtClean="0"/>
              <a:t> van </a:t>
            </a:r>
            <a:r>
              <a:rPr lang="en-US" baseline="0" dirty="0" err="1" smtClean="0"/>
              <a:t>een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stuk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Vaak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zijn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dit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inleiding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middendeel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conclusie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discussie</a:t>
            </a:r>
            <a:r>
              <a:rPr lang="en-US" baseline="0" dirty="0" smtClean="0"/>
              <a:t>. Let </a:t>
            </a:r>
            <a:r>
              <a:rPr lang="en-US" baseline="0" dirty="0" err="1" smtClean="0"/>
              <a:t>hier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goed</a:t>
            </a:r>
            <a:r>
              <a:rPr lang="en-US" baseline="0" dirty="0" smtClean="0"/>
              <a:t> op of je het </a:t>
            </a:r>
            <a:r>
              <a:rPr lang="en-US" baseline="0" dirty="0" err="1" smtClean="0"/>
              <a:t>stuk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als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lezer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volgen</a:t>
            </a:r>
            <a:r>
              <a:rPr lang="en-US" baseline="0" dirty="0" smtClean="0"/>
              <a:t>, of </a:t>
            </a:r>
            <a:r>
              <a:rPr lang="en-US" baseline="0" dirty="0" err="1" smtClean="0"/>
              <a:t>informatie</a:t>
            </a:r>
            <a:r>
              <a:rPr lang="en-US" baseline="0" dirty="0" smtClean="0"/>
              <a:t> die in de </a:t>
            </a:r>
            <a:r>
              <a:rPr lang="en-US" baseline="0" dirty="0" err="1" smtClean="0"/>
              <a:t>paragrafen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staat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klopt</a:t>
            </a:r>
            <a:r>
              <a:rPr lang="en-US" baseline="0" dirty="0" smtClean="0"/>
              <a:t> en hoe de </a:t>
            </a:r>
            <a:r>
              <a:rPr lang="en-US" baseline="0" dirty="0" err="1" smtClean="0"/>
              <a:t>samenhang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tussen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paragrafen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klopt</a:t>
            </a:r>
            <a:r>
              <a:rPr lang="en-US" baseline="0" dirty="0" smtClean="0"/>
              <a:t>. </a:t>
            </a:r>
          </a:p>
          <a:p>
            <a: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aseline="0" dirty="0" err="1" smtClean="0"/>
              <a:t>Als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laatste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stap</a:t>
            </a:r>
            <a:r>
              <a:rPr lang="en-US" baseline="0" dirty="0" smtClean="0"/>
              <a:t> kun je </a:t>
            </a:r>
            <a:r>
              <a:rPr lang="en-US" baseline="0" dirty="0" err="1" smtClean="0"/>
              <a:t>vervolgens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kijken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naar</a:t>
            </a:r>
            <a:r>
              <a:rPr lang="en-US" baseline="0" dirty="0" smtClean="0"/>
              <a:t> de details. Hoe </a:t>
            </a:r>
            <a:r>
              <a:rPr lang="en-US" baseline="0" dirty="0" err="1" smtClean="0"/>
              <a:t>vind</a:t>
            </a:r>
            <a:r>
              <a:rPr lang="en-US" baseline="0" dirty="0" smtClean="0"/>
              <a:t> je de </a:t>
            </a:r>
            <a:r>
              <a:rPr lang="en-US" baseline="0" dirty="0" err="1" smtClean="0"/>
              <a:t>stijl</a:t>
            </a:r>
            <a:r>
              <a:rPr lang="en-US" baseline="0" dirty="0" smtClean="0"/>
              <a:t> van het </a:t>
            </a:r>
            <a:r>
              <a:rPr lang="en-US" baseline="0" dirty="0" err="1" smtClean="0"/>
              <a:t>stuk</a:t>
            </a:r>
            <a:r>
              <a:rPr lang="en-US" baseline="0" dirty="0" smtClean="0"/>
              <a:t>? </a:t>
            </a:r>
            <a:r>
              <a:rPr lang="en-US" baseline="0" dirty="0" err="1" smtClean="0"/>
              <a:t>Zitten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veel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schrijf</a:t>
            </a:r>
            <a:r>
              <a:rPr lang="en-US" baseline="0" dirty="0" smtClean="0"/>
              <a:t>- of </a:t>
            </a:r>
            <a:r>
              <a:rPr lang="en-US" baseline="0" dirty="0" err="1" smtClean="0"/>
              <a:t>grammaticale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fouten</a:t>
            </a:r>
            <a:r>
              <a:rPr lang="en-US" baseline="0" dirty="0" smtClean="0"/>
              <a:t> in het </a:t>
            </a:r>
            <a:r>
              <a:rPr lang="en-US" baseline="0" dirty="0" err="1" smtClean="0"/>
              <a:t>stuk</a:t>
            </a:r>
            <a:r>
              <a:rPr lang="en-US" baseline="0" dirty="0" smtClean="0"/>
              <a:t>? </a:t>
            </a:r>
          </a:p>
          <a:p>
            <a: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 smtClean="0"/>
              <a:t>Wanneer</a:t>
            </a:r>
            <a:r>
              <a:rPr lang="en-US" baseline="0" dirty="0" smtClean="0"/>
              <a:t> je </a:t>
            </a:r>
            <a:r>
              <a:rPr lang="en-US" baseline="0" dirty="0" err="1" smtClean="0"/>
              <a:t>alle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geanalyseerd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hebt</a:t>
            </a:r>
            <a:r>
              <a:rPr lang="en-US" baseline="0" dirty="0" smtClean="0"/>
              <a:t>, is het </a:t>
            </a:r>
            <a:r>
              <a:rPr lang="en-US" baseline="0" dirty="0" err="1" smtClean="0"/>
              <a:t>belangrijk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dit</a:t>
            </a:r>
            <a:r>
              <a:rPr lang="en-US" baseline="0" dirty="0" smtClean="0"/>
              <a:t> op </a:t>
            </a:r>
            <a:r>
              <a:rPr lang="en-US" baseline="0" dirty="0" err="1" smtClean="0"/>
              <a:t>een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goede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manier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communiceren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aan</a:t>
            </a:r>
            <a:r>
              <a:rPr lang="en-US" baseline="0" dirty="0" smtClean="0"/>
              <a:t> je peer.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26E77B-2989-5244-A6B9-37B6E729926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3634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 </a:t>
            </a:r>
            <a:r>
              <a:rPr lang="en-US" dirty="0" err="1" smtClean="0"/>
              <a:t>boodschap</a:t>
            </a:r>
            <a:r>
              <a:rPr lang="en-US" baseline="0" dirty="0" smtClean="0"/>
              <a:t> van de </a:t>
            </a:r>
            <a:r>
              <a:rPr lang="en-US" baseline="0" dirty="0" err="1" smtClean="0"/>
              <a:t>peerfeedback</a:t>
            </a:r>
            <a:r>
              <a:rPr lang="en-US" baseline="0" dirty="0" smtClean="0"/>
              <a:t> is erg </a:t>
            </a:r>
            <a:r>
              <a:rPr lang="en-US" baseline="0" dirty="0" err="1" smtClean="0"/>
              <a:t>belangrijk</a:t>
            </a:r>
            <a:r>
              <a:rPr lang="en-US" baseline="0" dirty="0" smtClean="0"/>
              <a:t>: </a:t>
            </a:r>
            <a:r>
              <a:rPr lang="en-US" baseline="0" dirty="0" err="1" smtClean="0"/>
              <a:t>zowel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inhoud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als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vorm</a:t>
            </a:r>
            <a:r>
              <a:rPr lang="en-US" baseline="0" dirty="0" smtClean="0"/>
              <a:t>. </a:t>
            </a:r>
            <a:br>
              <a:rPr lang="en-US" baseline="0" dirty="0" smtClean="0"/>
            </a:br>
            <a:r>
              <a:rPr lang="en-US" baseline="0" dirty="0" err="1" smtClean="0"/>
              <a:t>Daarom</a:t>
            </a:r>
            <a:r>
              <a:rPr lang="en-US" baseline="0" dirty="0" smtClean="0"/>
              <a:t> is het </a:t>
            </a:r>
            <a:r>
              <a:rPr lang="en-US" baseline="0" dirty="0" err="1" smtClean="0"/>
              <a:t>belangrijk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aantal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dingen</a:t>
            </a:r>
            <a:r>
              <a:rPr lang="en-US" baseline="0" dirty="0" smtClean="0"/>
              <a:t> in je </a:t>
            </a:r>
            <a:r>
              <a:rPr lang="en-US" baseline="0" dirty="0" err="1" smtClean="0"/>
              <a:t>achterhoofd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houden</a:t>
            </a:r>
            <a:r>
              <a:rPr lang="en-US" baseline="0" dirty="0" smtClean="0"/>
              <a:t>: </a:t>
            </a:r>
          </a:p>
          <a:p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err="1" smtClean="0"/>
              <a:t>Wees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constructief</a:t>
            </a:r>
            <a:r>
              <a:rPr lang="en-US" baseline="0" dirty="0" smtClean="0"/>
              <a:t> (leg </a:t>
            </a:r>
            <a:r>
              <a:rPr lang="en-US" baseline="0" dirty="0" err="1" smtClean="0"/>
              <a:t>uit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waarom</a:t>
            </a:r>
            <a:r>
              <a:rPr lang="en-US" baseline="0" dirty="0" smtClean="0"/>
              <a:t> je </a:t>
            </a:r>
            <a:r>
              <a:rPr lang="en-US" baseline="0" dirty="0" err="1" smtClean="0"/>
              <a:t>iets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vindt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laat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zien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aan</a:t>
            </a:r>
            <a:r>
              <a:rPr lang="en-US" baseline="0" dirty="0" smtClean="0"/>
              <a:t> de hand van </a:t>
            </a:r>
            <a:r>
              <a:rPr lang="en-US" baseline="0" dirty="0" err="1" smtClean="0"/>
              <a:t>voorbeelden</a:t>
            </a:r>
            <a:r>
              <a:rPr lang="en-US" baseline="0" dirty="0" smtClean="0"/>
              <a:t> in de </a:t>
            </a:r>
            <a:r>
              <a:rPr lang="en-US" baseline="0" dirty="0" err="1" smtClean="0"/>
              <a:t>tekst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denk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mee</a:t>
            </a:r>
            <a:r>
              <a:rPr lang="en-US" baseline="0" dirty="0" smtClean="0"/>
              <a:t> in hoe de </a:t>
            </a:r>
            <a:r>
              <a:rPr lang="en-US" baseline="0" dirty="0" err="1" smtClean="0"/>
              <a:t>schrijver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verbeteren</a:t>
            </a:r>
            <a:r>
              <a:rPr lang="en-US" baseline="0" dirty="0" smtClean="0"/>
              <a:t>). </a:t>
            </a:r>
          </a:p>
          <a:p>
            <a:pPr marL="171450" indent="-171450">
              <a:buFontTx/>
              <a:buChar char="-"/>
            </a:pPr>
            <a:r>
              <a:rPr lang="en-US" baseline="0" dirty="0" err="1" smtClean="0"/>
              <a:t>Wees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specifiek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helder</a:t>
            </a:r>
            <a:r>
              <a:rPr lang="en-US" baseline="0" dirty="0" smtClean="0"/>
              <a:t> (In </a:t>
            </a:r>
            <a:r>
              <a:rPr lang="en-US" baseline="0" dirty="0" err="1" smtClean="0"/>
              <a:t>plaats</a:t>
            </a:r>
            <a:r>
              <a:rPr lang="en-US" baseline="0" dirty="0" smtClean="0"/>
              <a:t> van </a:t>
            </a:r>
            <a:r>
              <a:rPr lang="en-US" baseline="0" dirty="0" err="1" smtClean="0"/>
              <a:t>aan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geven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dat</a:t>
            </a:r>
            <a:r>
              <a:rPr lang="en-US" baseline="0" dirty="0" smtClean="0"/>
              <a:t> “de rode </a:t>
            </a:r>
            <a:r>
              <a:rPr lang="en-US" baseline="0" dirty="0" err="1" smtClean="0"/>
              <a:t>draad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vaag</a:t>
            </a:r>
            <a:r>
              <a:rPr lang="en-US" baseline="0" dirty="0" smtClean="0"/>
              <a:t> was”, is het </a:t>
            </a:r>
            <a:r>
              <a:rPr lang="en-US" baseline="0" dirty="0" err="1" smtClean="0"/>
              <a:t>verstandiger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geven</a:t>
            </a:r>
            <a:r>
              <a:rPr lang="en-US" baseline="0" dirty="0" smtClean="0"/>
              <a:t> en het </a:t>
            </a:r>
            <a:r>
              <a:rPr lang="en-US" baseline="0" dirty="0" err="1" smtClean="0"/>
              <a:t>vervolgens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koppelen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specifiek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deel</a:t>
            </a:r>
            <a:r>
              <a:rPr lang="en-US" baseline="0" dirty="0" smtClean="0"/>
              <a:t> in de </a:t>
            </a:r>
            <a:r>
              <a:rPr lang="en-US" baseline="0" dirty="0" err="1" smtClean="0"/>
              <a:t>tekst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als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voorbeeld</a:t>
            </a:r>
            <a:r>
              <a:rPr lang="en-US" baseline="0" dirty="0" smtClean="0"/>
              <a:t>)</a:t>
            </a:r>
          </a:p>
          <a:p>
            <a:pPr marL="171450" indent="-171450">
              <a:buFontTx/>
              <a:buChar char="-"/>
            </a:pPr>
            <a:r>
              <a:rPr lang="en-US" baseline="0" dirty="0" err="1" smtClean="0"/>
              <a:t>Weer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kritisch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wees</a:t>
            </a:r>
            <a:r>
              <a:rPr lang="en-US" baseline="0" dirty="0" smtClean="0"/>
              <a:t> je </a:t>
            </a:r>
            <a:r>
              <a:rPr lang="en-US" baseline="0" dirty="0" err="1" smtClean="0"/>
              <a:t>ervan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bewust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dat</a:t>
            </a:r>
            <a:r>
              <a:rPr lang="en-US" baseline="0" dirty="0" smtClean="0"/>
              <a:t> je </a:t>
            </a:r>
            <a:r>
              <a:rPr lang="en-US" baseline="0" dirty="0" err="1" smtClean="0"/>
              <a:t>een</a:t>
            </a:r>
            <a:r>
              <a:rPr lang="en-US" baseline="0" dirty="0" smtClean="0"/>
              <a:t> hoop </a:t>
            </a:r>
            <a:r>
              <a:rPr lang="en-US" baseline="0" dirty="0" err="1" smtClean="0"/>
              <a:t>weet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zowel</a:t>
            </a:r>
            <a:r>
              <a:rPr lang="en-US" baseline="0" dirty="0" smtClean="0"/>
              <a:t> over </a:t>
            </a:r>
            <a:r>
              <a:rPr lang="en-US" baseline="0" dirty="0" err="1" smtClean="0"/>
              <a:t>onderwerpen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als</a:t>
            </a:r>
            <a:r>
              <a:rPr lang="en-US" baseline="0" dirty="0" smtClean="0"/>
              <a:t> over </a:t>
            </a:r>
            <a:r>
              <a:rPr lang="en-US" baseline="0" dirty="0" err="1" smtClean="0"/>
              <a:t>schrijven</a:t>
            </a:r>
            <a:r>
              <a:rPr lang="en-US" baseline="0" dirty="0" smtClean="0"/>
              <a:t>. Je mag je peers </a:t>
            </a:r>
            <a:r>
              <a:rPr lang="en-US" baseline="0" dirty="0" err="1" smtClean="0"/>
              <a:t>erop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wijzen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als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volgens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jou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iets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niet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klopt</a:t>
            </a:r>
            <a:r>
              <a:rPr lang="en-US" baseline="0" dirty="0" smtClean="0"/>
              <a:t>)</a:t>
            </a:r>
          </a:p>
          <a:p>
            <a:pPr marL="171450" indent="-171450">
              <a:buFontTx/>
              <a:buChar char="-"/>
            </a:pPr>
            <a:r>
              <a:rPr lang="en-US" baseline="0" dirty="0" err="1" smtClean="0"/>
              <a:t>Vriendelijke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toon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probeer</a:t>
            </a:r>
            <a:r>
              <a:rPr lang="en-US" baseline="0" dirty="0" smtClean="0"/>
              <a:t> feedback </a:t>
            </a:r>
            <a:r>
              <a:rPr lang="en-US" baseline="0" dirty="0" err="1" smtClean="0"/>
              <a:t>positief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geven</a:t>
            </a:r>
            <a:r>
              <a:rPr lang="en-US" baseline="0" dirty="0" smtClean="0"/>
              <a:t>. Het is </a:t>
            </a:r>
            <a:r>
              <a:rPr lang="en-US" baseline="0" dirty="0" err="1" smtClean="0"/>
              <a:t>als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ontvanger</a:t>
            </a:r>
            <a:r>
              <a:rPr lang="en-US" baseline="0" dirty="0" smtClean="0"/>
              <a:t> best </a:t>
            </a:r>
            <a:r>
              <a:rPr lang="en-US" baseline="0" dirty="0" err="1" smtClean="0"/>
              <a:t>spannend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om</a:t>
            </a:r>
            <a:r>
              <a:rPr lang="en-US" baseline="0" dirty="0" smtClean="0"/>
              <a:t> feedback </a:t>
            </a:r>
            <a:r>
              <a:rPr lang="en-US" baseline="0" dirty="0" err="1" smtClean="0"/>
              <a:t>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krijgen</a:t>
            </a:r>
            <a:r>
              <a:rPr lang="en-US" baseline="0" dirty="0" smtClean="0"/>
              <a:t>. Het is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ook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belangrijk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als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feedbackgever</a:t>
            </a:r>
            <a:r>
              <a:rPr lang="en-US" baseline="0" dirty="0" smtClean="0"/>
              <a:t> het </a:t>
            </a:r>
            <a:r>
              <a:rPr lang="en-US" baseline="0" dirty="0" err="1" smtClean="0"/>
              <a:t>stuk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niet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af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</a:t>
            </a:r>
            <a:r>
              <a:rPr lang="en-US" baseline="0" dirty="0" smtClean="0"/>
              <a:t> kraken of de </a:t>
            </a:r>
            <a:r>
              <a:rPr lang="en-US" baseline="0" dirty="0" err="1" smtClean="0"/>
              <a:t>schrijver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persoonlijk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vallen</a:t>
            </a:r>
            <a:r>
              <a:rPr lang="en-US" baseline="0" dirty="0" smtClean="0"/>
              <a:t>)</a:t>
            </a:r>
          </a:p>
          <a:p>
            <a:pPr marL="171450" indent="-171450">
              <a:buFontTx/>
              <a:buChar char="-"/>
            </a:pPr>
            <a:r>
              <a:rPr lang="en-US" baseline="0" dirty="0" err="1" smtClean="0"/>
              <a:t>Spreek</a:t>
            </a:r>
            <a:r>
              <a:rPr lang="en-US" baseline="0" dirty="0" smtClean="0"/>
              <a:t> in </a:t>
            </a:r>
            <a:r>
              <a:rPr lang="en-US" baseline="0" dirty="0" err="1" smtClean="0"/>
              <a:t>subjectieve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vorm</a:t>
            </a:r>
            <a:r>
              <a:rPr lang="en-US" baseline="0" dirty="0" smtClean="0"/>
              <a:t>. Feedback is </a:t>
            </a:r>
            <a:r>
              <a:rPr lang="en-US" baseline="0" dirty="0" err="1" smtClean="0"/>
              <a:t>nooit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objectief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gebruik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daarom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vorm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waarbij</a:t>
            </a:r>
            <a:r>
              <a:rPr lang="en-US" baseline="0" dirty="0" smtClean="0"/>
              <a:t> je </a:t>
            </a:r>
            <a:r>
              <a:rPr lang="en-US" baseline="0" dirty="0" err="1" smtClean="0"/>
              <a:t>vanuit</a:t>
            </a:r>
            <a:r>
              <a:rPr lang="en-US" baseline="0" dirty="0" smtClean="0"/>
              <a:t> je </a:t>
            </a:r>
            <a:r>
              <a:rPr lang="en-US" baseline="0" dirty="0" err="1" smtClean="0"/>
              <a:t>eigen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persoon</a:t>
            </a:r>
            <a:r>
              <a:rPr lang="en-US" baseline="0" dirty="0" smtClean="0"/>
              <a:t> feedback </a:t>
            </a:r>
            <a:r>
              <a:rPr lang="en-US" baseline="0" dirty="0" err="1" smtClean="0"/>
              <a:t>geeft</a:t>
            </a:r>
            <a:r>
              <a:rPr lang="en-US" baseline="0" dirty="0" smtClean="0"/>
              <a:t>. “</a:t>
            </a:r>
            <a:r>
              <a:rPr lang="en-US" baseline="0" dirty="0" err="1" smtClean="0"/>
              <a:t>Ik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vind</a:t>
            </a:r>
            <a:r>
              <a:rPr lang="en-US" baseline="0" dirty="0" smtClean="0"/>
              <a:t>” is </a:t>
            </a:r>
            <a:r>
              <a:rPr lang="en-US" baseline="0" dirty="0" err="1" smtClean="0"/>
              <a:t>handiger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“</a:t>
            </a:r>
            <a:r>
              <a:rPr lang="en-US" baseline="0" dirty="0" err="1" smtClean="0"/>
              <a:t>Dit</a:t>
            </a:r>
            <a:r>
              <a:rPr lang="en-US" baseline="0" dirty="0" smtClean="0"/>
              <a:t> is </a:t>
            </a:r>
            <a:r>
              <a:rPr lang="en-US" baseline="0" dirty="0" err="1" smtClean="0"/>
              <a:t>zo</a:t>
            </a:r>
            <a:r>
              <a:rPr lang="en-US" baseline="0" smtClean="0"/>
              <a:t>”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26E77B-2989-5244-A6B9-37B6E729926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534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959B7-E7F5-184A-9A1E-1D8DA3081010}" type="datetimeFigureOut">
              <a:rPr lang="en-US" smtClean="0"/>
              <a:t>1/6/20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9B330-3587-674A-B09C-8C9007773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458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959B7-E7F5-184A-9A1E-1D8DA3081010}" type="datetimeFigureOut">
              <a:rPr lang="en-US" smtClean="0"/>
              <a:t>1/6/20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9B330-3587-674A-B09C-8C9007773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313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959B7-E7F5-184A-9A1E-1D8DA3081010}" type="datetimeFigureOut">
              <a:rPr lang="en-US" smtClean="0"/>
              <a:t>1/6/20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9B330-3587-674A-B09C-8C9007773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537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959B7-E7F5-184A-9A1E-1D8DA3081010}" type="datetimeFigureOut">
              <a:rPr lang="en-US" smtClean="0"/>
              <a:t>1/6/20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9B330-3587-674A-B09C-8C9007773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53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959B7-E7F5-184A-9A1E-1D8DA3081010}" type="datetimeFigureOut">
              <a:rPr lang="en-US" smtClean="0"/>
              <a:t>1/6/20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9B330-3587-674A-B09C-8C9007773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216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959B7-E7F5-184A-9A1E-1D8DA3081010}" type="datetimeFigureOut">
              <a:rPr lang="en-US" smtClean="0"/>
              <a:t>1/6/20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9B330-3587-674A-B09C-8C9007773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750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959B7-E7F5-184A-9A1E-1D8DA3081010}" type="datetimeFigureOut">
              <a:rPr lang="en-US" smtClean="0"/>
              <a:t>1/6/20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9B330-3587-674A-B09C-8C9007773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30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959B7-E7F5-184A-9A1E-1D8DA3081010}" type="datetimeFigureOut">
              <a:rPr lang="en-US" smtClean="0"/>
              <a:t>1/6/20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9B330-3587-674A-B09C-8C9007773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430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959B7-E7F5-184A-9A1E-1D8DA3081010}" type="datetimeFigureOut">
              <a:rPr lang="en-US" smtClean="0"/>
              <a:t>1/6/20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9B330-3587-674A-B09C-8C9007773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53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959B7-E7F5-184A-9A1E-1D8DA3081010}" type="datetimeFigureOut">
              <a:rPr lang="en-US" smtClean="0"/>
              <a:t>1/6/20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9B330-3587-674A-B09C-8C9007773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813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959B7-E7F5-184A-9A1E-1D8DA3081010}" type="datetimeFigureOut">
              <a:rPr lang="en-US" smtClean="0"/>
              <a:t>1/6/20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9B330-3587-674A-B09C-8C9007773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780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ACA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959B7-E7F5-184A-9A1E-1D8DA3081010}" type="datetimeFigureOut">
              <a:rPr lang="en-US" smtClean="0"/>
              <a:t>1/6/20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9B330-3587-674A-B09C-8C9007773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174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4683" y="274638"/>
            <a:ext cx="8669457" cy="6310699"/>
          </a:xfrm>
          <a:prstGeom prst="rect">
            <a:avLst/>
          </a:prstGeom>
          <a:solidFill>
            <a:srgbClr val="FDECBE"/>
          </a:solidFill>
          <a:ln>
            <a:solidFill>
              <a:srgbClr val="FDECB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4FA893"/>
                </a:solidFill>
              </a:rPr>
              <a:t>Workshop</a:t>
            </a:r>
            <a:br>
              <a:rPr lang="en-US" dirty="0" smtClean="0">
                <a:solidFill>
                  <a:srgbClr val="4FA893"/>
                </a:solidFill>
              </a:rPr>
            </a:br>
            <a:r>
              <a:rPr lang="en-US" dirty="0" smtClean="0">
                <a:solidFill>
                  <a:srgbClr val="4FA893"/>
                </a:solidFill>
              </a:rPr>
              <a:t> </a:t>
            </a:r>
            <a:r>
              <a:rPr lang="en-US" dirty="0" err="1" smtClean="0">
                <a:solidFill>
                  <a:srgbClr val="4FA893"/>
                </a:solidFill>
              </a:rPr>
              <a:t>peerfeedback</a:t>
            </a:r>
            <a:r>
              <a:rPr lang="en-US" dirty="0" smtClean="0">
                <a:solidFill>
                  <a:srgbClr val="4FA893"/>
                </a:solidFill>
              </a:rPr>
              <a:t> </a:t>
            </a:r>
            <a:r>
              <a:rPr lang="en-US" dirty="0" err="1" smtClean="0">
                <a:solidFill>
                  <a:srgbClr val="4FA893"/>
                </a:solidFill>
              </a:rPr>
              <a:t>geven</a:t>
            </a:r>
            <a:endParaRPr lang="en-US" dirty="0">
              <a:solidFill>
                <a:srgbClr val="4FA89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7867" y="4445447"/>
            <a:ext cx="2757207" cy="1088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958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34683" y="274638"/>
            <a:ext cx="8669457" cy="6310699"/>
          </a:xfrm>
          <a:prstGeom prst="rect">
            <a:avLst/>
          </a:prstGeom>
          <a:solidFill>
            <a:srgbClr val="FDECBE"/>
          </a:solidFill>
          <a:ln>
            <a:solidFill>
              <a:srgbClr val="FDECB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4FA893"/>
                </a:solidFill>
              </a:rPr>
              <a:t>Help! </a:t>
            </a:r>
            <a:r>
              <a:rPr lang="en-US" dirty="0" err="1" smtClean="0">
                <a:solidFill>
                  <a:srgbClr val="4FA893"/>
                </a:solidFill>
              </a:rPr>
              <a:t>Ik</a:t>
            </a:r>
            <a:r>
              <a:rPr lang="en-US" dirty="0" smtClean="0">
                <a:solidFill>
                  <a:srgbClr val="4FA893"/>
                </a:solidFill>
              </a:rPr>
              <a:t> </a:t>
            </a:r>
            <a:r>
              <a:rPr lang="en-US" dirty="0" err="1" smtClean="0">
                <a:solidFill>
                  <a:srgbClr val="4FA893"/>
                </a:solidFill>
              </a:rPr>
              <a:t>ga</a:t>
            </a:r>
            <a:r>
              <a:rPr lang="en-US" dirty="0" smtClean="0">
                <a:solidFill>
                  <a:srgbClr val="4FA893"/>
                </a:solidFill>
              </a:rPr>
              <a:t> </a:t>
            </a:r>
            <a:r>
              <a:rPr lang="en-US" dirty="0" err="1" smtClean="0">
                <a:solidFill>
                  <a:srgbClr val="4FA893"/>
                </a:solidFill>
              </a:rPr>
              <a:t>peerfeedback</a:t>
            </a:r>
            <a:r>
              <a:rPr lang="en-US" dirty="0" smtClean="0">
                <a:solidFill>
                  <a:srgbClr val="4FA893"/>
                </a:solidFill>
              </a:rPr>
              <a:t> </a:t>
            </a:r>
            <a:r>
              <a:rPr lang="en-US" dirty="0" err="1" smtClean="0">
                <a:solidFill>
                  <a:srgbClr val="4FA893"/>
                </a:solidFill>
              </a:rPr>
              <a:t>geven</a:t>
            </a:r>
            <a:r>
              <a:rPr lang="en-US" dirty="0" smtClean="0">
                <a:solidFill>
                  <a:srgbClr val="4FA893"/>
                </a:solidFill>
              </a:rPr>
              <a:t>.</a:t>
            </a:r>
            <a:endParaRPr lang="en-US" dirty="0">
              <a:solidFill>
                <a:srgbClr val="4FA89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2100" y="4004879"/>
            <a:ext cx="3794700" cy="240467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/>
              <a:t>Veel</a:t>
            </a:r>
            <a:r>
              <a:rPr lang="en-US" sz="2800" dirty="0"/>
              <a:t> </a:t>
            </a:r>
            <a:r>
              <a:rPr lang="en-US" sz="2800" dirty="0" err="1"/>
              <a:t>peerfeedback</a:t>
            </a:r>
            <a:r>
              <a:rPr lang="en-US" sz="2800" dirty="0"/>
              <a:t> </a:t>
            </a:r>
            <a:r>
              <a:rPr lang="en-US" sz="2800" dirty="0" err="1"/>
              <a:t>bij</a:t>
            </a:r>
            <a:r>
              <a:rPr lang="en-US" sz="2800" dirty="0"/>
              <a:t> </a:t>
            </a:r>
            <a:r>
              <a:rPr lang="en-US" sz="2800" dirty="0" err="1"/>
              <a:t>academische</a:t>
            </a:r>
            <a:r>
              <a:rPr lang="en-US" sz="2800" dirty="0"/>
              <a:t> </a:t>
            </a:r>
            <a:r>
              <a:rPr lang="en-US" sz="2800" dirty="0" err="1"/>
              <a:t>communicatie</a:t>
            </a:r>
            <a:r>
              <a:rPr lang="en-US" sz="2800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/>
              <a:t>Mogelijkheid</a:t>
            </a:r>
            <a:r>
              <a:rPr lang="en-US" sz="2800" dirty="0"/>
              <a:t> tot </a:t>
            </a:r>
            <a:r>
              <a:rPr lang="en-US" sz="2800" dirty="0" err="1"/>
              <a:t>krijgen</a:t>
            </a:r>
            <a:r>
              <a:rPr lang="en-US" sz="2800" dirty="0"/>
              <a:t> </a:t>
            </a:r>
            <a:r>
              <a:rPr lang="en-US" sz="2800" dirty="0" err="1"/>
              <a:t>tussentijdse</a:t>
            </a:r>
            <a:r>
              <a:rPr lang="en-US" sz="2800" dirty="0"/>
              <a:t> feedback op </a:t>
            </a:r>
            <a:r>
              <a:rPr lang="en-US" sz="2800" dirty="0" err="1"/>
              <a:t>schrijfopdrachten</a:t>
            </a:r>
            <a:r>
              <a:rPr lang="en-US" sz="2800" dirty="0"/>
              <a:t> </a:t>
            </a:r>
            <a:r>
              <a:rPr lang="en-US" sz="2800" dirty="0">
                <a:sym typeface="Wingdings" panose="05000000000000000000" pitchFamily="2" charset="2"/>
              </a:rPr>
              <a:t> </a:t>
            </a:r>
            <a:r>
              <a:rPr lang="en-US" sz="2800" dirty="0" err="1">
                <a:sym typeface="Wingdings" panose="05000000000000000000" pitchFamily="2" charset="2"/>
              </a:rPr>
              <a:t>betere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eindkwaliteit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verslag</a:t>
            </a:r>
            <a:endParaRPr lang="en-US" sz="2800" dirty="0">
              <a:sym typeface="Wingdings" panose="05000000000000000000" pitchFamily="2" charset="2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>
                <a:sym typeface="Wingdings" panose="05000000000000000000" pitchFamily="2" charset="2"/>
              </a:rPr>
              <a:t>Peerfeedback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leidt</a:t>
            </a:r>
            <a:r>
              <a:rPr lang="en-US" sz="2800" dirty="0">
                <a:sym typeface="Wingdings" panose="05000000000000000000" pitchFamily="2" charset="2"/>
              </a:rPr>
              <a:t> tot </a:t>
            </a:r>
            <a:r>
              <a:rPr lang="en-US" sz="2800" dirty="0" err="1">
                <a:sym typeface="Wingdings" panose="05000000000000000000" pitchFamily="2" charset="2"/>
              </a:rPr>
              <a:t>diep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leren</a:t>
            </a:r>
            <a:endParaRPr lang="nl-NL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8456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34683" y="274638"/>
            <a:ext cx="8669457" cy="6310699"/>
          </a:xfrm>
          <a:prstGeom prst="rect">
            <a:avLst/>
          </a:prstGeom>
          <a:solidFill>
            <a:srgbClr val="FDECBE"/>
          </a:solidFill>
          <a:ln>
            <a:solidFill>
              <a:srgbClr val="FDECB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4FA893"/>
                </a:solidFill>
              </a:rPr>
              <a:t>Wat</a:t>
            </a:r>
            <a:r>
              <a:rPr lang="en-US" dirty="0" smtClean="0">
                <a:solidFill>
                  <a:srgbClr val="4FA893"/>
                </a:solidFill>
              </a:rPr>
              <a:t> is </a:t>
            </a:r>
            <a:r>
              <a:rPr lang="en-US" dirty="0" err="1" smtClean="0">
                <a:solidFill>
                  <a:srgbClr val="4FA893"/>
                </a:solidFill>
              </a:rPr>
              <a:t>diep</a:t>
            </a:r>
            <a:r>
              <a:rPr lang="en-US" dirty="0" smtClean="0">
                <a:solidFill>
                  <a:srgbClr val="4FA893"/>
                </a:solidFill>
              </a:rPr>
              <a:t> </a:t>
            </a:r>
            <a:r>
              <a:rPr lang="en-US" dirty="0" err="1" smtClean="0">
                <a:solidFill>
                  <a:srgbClr val="4FA893"/>
                </a:solidFill>
              </a:rPr>
              <a:t>leren</a:t>
            </a:r>
            <a:r>
              <a:rPr lang="en-US" dirty="0" smtClean="0">
                <a:solidFill>
                  <a:srgbClr val="4FA893"/>
                </a:solidFill>
              </a:rPr>
              <a:t>?</a:t>
            </a:r>
            <a:endParaRPr lang="en-US" dirty="0">
              <a:solidFill>
                <a:srgbClr val="4FA89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7968989"/>
              </p:ext>
            </p:extLst>
          </p:nvPr>
        </p:nvGraphicFramePr>
        <p:xfrm>
          <a:off x="521460" y="2438868"/>
          <a:ext cx="8191092" cy="231648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8753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31573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Oppervlakkig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leren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9ACAB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Diep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leren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9ACAB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dirty="0" err="1" smtClean="0"/>
                        <a:t>Reproduceren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voor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een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toets</a:t>
                      </a:r>
                      <a:endParaRPr lang="en-US" sz="2000" dirty="0"/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2000" baseline="0" dirty="0" smtClean="0"/>
                        <a:t>Extern </a:t>
                      </a:r>
                      <a:r>
                        <a:rPr lang="en-US" sz="2000" baseline="0" dirty="0" err="1" smtClean="0"/>
                        <a:t>gefocust</a:t>
                      </a:r>
                      <a:endParaRPr lang="en-US" sz="2000" dirty="0"/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dirty="0" err="1" smtClean="0"/>
                        <a:t>Onthouden</a:t>
                      </a:r>
                      <a:endParaRPr lang="en-US" sz="2000" dirty="0"/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dirty="0" err="1" smtClean="0"/>
                        <a:t>Reproduceren</a:t>
                      </a:r>
                      <a:r>
                        <a:rPr lang="en-US" sz="2000" dirty="0" smtClean="0"/>
                        <a:t> van </a:t>
                      </a:r>
                      <a:r>
                        <a:rPr lang="en-US" sz="2000" dirty="0" err="1" smtClean="0"/>
                        <a:t>feitjes</a:t>
                      </a:r>
                      <a:endParaRPr lang="en-US" sz="20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dirty="0" err="1" smtClean="0"/>
                        <a:t>Proberen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te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begrijpen</a:t>
                      </a:r>
                      <a:endParaRPr lang="en-US" sz="2000" dirty="0"/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2000" baseline="0" dirty="0" smtClean="0"/>
                        <a:t>Intern </a:t>
                      </a:r>
                      <a:r>
                        <a:rPr lang="en-US" sz="2000" baseline="0" dirty="0" err="1" smtClean="0"/>
                        <a:t>gefocused</a:t>
                      </a:r>
                      <a:endParaRPr lang="en-US" sz="2000" dirty="0"/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dirty="0" err="1" smtClean="0"/>
                        <a:t>Kritisch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denken</a:t>
                      </a:r>
                      <a:endParaRPr lang="en-US" sz="2000" dirty="0"/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dirty="0" err="1" smtClean="0"/>
                        <a:t>Integreren</a:t>
                      </a:r>
                      <a:r>
                        <a:rPr lang="en-US" sz="2000" dirty="0" smtClean="0"/>
                        <a:t> van </a:t>
                      </a:r>
                      <a:r>
                        <a:rPr lang="en-US" sz="2000" dirty="0" err="1" smtClean="0"/>
                        <a:t>nieuwe</a:t>
                      </a:r>
                      <a:r>
                        <a:rPr lang="en-US" sz="2000" dirty="0" smtClean="0"/>
                        <a:t> en </a:t>
                      </a:r>
                      <a:r>
                        <a:rPr lang="en-US" sz="2000" dirty="0" err="1" smtClean="0"/>
                        <a:t>oude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kennis</a:t>
                      </a:r>
                      <a:endParaRPr lang="en-US" sz="2000" baseline="0" dirty="0"/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baseline="0" dirty="0" err="1" smtClean="0"/>
                        <a:t>Ontwikkelen</a:t>
                      </a:r>
                      <a:r>
                        <a:rPr lang="en-US" sz="2000" baseline="0" dirty="0" smtClean="0"/>
                        <a:t> van </a:t>
                      </a:r>
                      <a:r>
                        <a:rPr lang="en-US" sz="2000" baseline="0" dirty="0" err="1" smtClean="0"/>
                        <a:t>nieuwe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connecties</a:t>
                      </a:r>
                      <a:endParaRPr lang="en-US" sz="20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6274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4683" y="274638"/>
            <a:ext cx="8669457" cy="6310699"/>
          </a:xfrm>
          <a:prstGeom prst="rect">
            <a:avLst/>
          </a:prstGeom>
          <a:solidFill>
            <a:srgbClr val="FDECBE"/>
          </a:solidFill>
          <a:ln>
            <a:solidFill>
              <a:srgbClr val="FDECB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FA893"/>
                </a:solidFill>
              </a:rPr>
              <a:t>Hoe </a:t>
            </a:r>
            <a:r>
              <a:rPr lang="en-US" dirty="0" err="1" smtClean="0">
                <a:solidFill>
                  <a:srgbClr val="4FA893"/>
                </a:solidFill>
              </a:rPr>
              <a:t>ga</a:t>
            </a:r>
            <a:r>
              <a:rPr lang="en-US" dirty="0" smtClean="0">
                <a:solidFill>
                  <a:srgbClr val="4FA893"/>
                </a:solidFill>
              </a:rPr>
              <a:t> </a:t>
            </a:r>
            <a:r>
              <a:rPr lang="en-US" dirty="0" err="1" smtClean="0">
                <a:solidFill>
                  <a:srgbClr val="4FA893"/>
                </a:solidFill>
              </a:rPr>
              <a:t>ik</a:t>
            </a:r>
            <a:r>
              <a:rPr lang="en-US" dirty="0" smtClean="0">
                <a:solidFill>
                  <a:srgbClr val="4FA893"/>
                </a:solidFill>
              </a:rPr>
              <a:t> </a:t>
            </a:r>
            <a:r>
              <a:rPr lang="en-US" dirty="0" err="1" smtClean="0">
                <a:solidFill>
                  <a:srgbClr val="4FA893"/>
                </a:solidFill>
              </a:rPr>
              <a:t>te</a:t>
            </a:r>
            <a:r>
              <a:rPr lang="en-US" dirty="0" smtClean="0">
                <a:solidFill>
                  <a:srgbClr val="4FA893"/>
                </a:solidFill>
              </a:rPr>
              <a:t> </a:t>
            </a:r>
            <a:r>
              <a:rPr lang="en-US" dirty="0" err="1" smtClean="0">
                <a:solidFill>
                  <a:srgbClr val="4FA893"/>
                </a:solidFill>
              </a:rPr>
              <a:t>werk</a:t>
            </a:r>
            <a:r>
              <a:rPr lang="en-US" dirty="0" smtClean="0">
                <a:solidFill>
                  <a:srgbClr val="4FA893"/>
                </a:solidFill>
              </a:rPr>
              <a:t>?</a:t>
            </a:r>
            <a:endParaRPr lang="en-US" dirty="0">
              <a:solidFill>
                <a:srgbClr val="4FA89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nl-NL" b="1" dirty="0">
                <a:cs typeface="Arial" panose="020B0604020202020204" pitchFamily="34" charset="0"/>
              </a:rPr>
              <a:t>1) Structuur en Hoofdvraag: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nl-NL" dirty="0" smtClean="0">
                <a:cs typeface="Arial" panose="020B0604020202020204" pitchFamily="34" charset="0"/>
              </a:rPr>
              <a:t>Wat wil de schrijver vertellen</a:t>
            </a:r>
            <a:r>
              <a:rPr lang="nl-NL" dirty="0">
                <a:cs typeface="Arial" panose="020B0604020202020204" pitchFamily="34" charset="0"/>
              </a:rPr>
              <a:t>? Welke theorieën </a:t>
            </a:r>
            <a:r>
              <a:rPr lang="nl-NL" dirty="0" smtClean="0">
                <a:cs typeface="Arial" panose="020B0604020202020204" pitchFamily="34" charset="0"/>
              </a:rPr>
              <a:t>zijn er gebruikt?  </a:t>
            </a:r>
            <a:r>
              <a:rPr lang="nl-NL" dirty="0">
                <a:cs typeface="Arial" panose="020B0604020202020204" pitchFamily="34" charset="0"/>
              </a:rPr>
              <a:t>Is de rode draad duidelijk/ is er een logische opbouw in volgorde van onderwerpen?</a:t>
            </a:r>
          </a:p>
          <a:p>
            <a:pPr marL="0" indent="0">
              <a:buNone/>
            </a:pPr>
            <a:r>
              <a:rPr lang="nl-NL" b="1" dirty="0">
                <a:cs typeface="Arial" panose="020B0604020202020204" pitchFamily="34" charset="0"/>
              </a:rPr>
              <a:t>2) Inleiding, Paragrafen, Conclusie, Discussie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nl-NL" dirty="0">
                <a:cs typeface="Arial" panose="020B0604020202020204" pitchFamily="34" charset="0"/>
              </a:rPr>
              <a:t>Zijn argumenten goed onderbouwd, is de inhoud van paragrafen goed uitgewerkt, is de inhoud begrijpelijk?</a:t>
            </a:r>
          </a:p>
          <a:p>
            <a:pPr marL="0" indent="0">
              <a:buNone/>
            </a:pPr>
            <a:r>
              <a:rPr lang="nl-NL" b="1" dirty="0">
                <a:cs typeface="Arial" panose="020B0604020202020204" pitchFamily="34" charset="0"/>
              </a:rPr>
              <a:t>3) Overig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nl-NL" dirty="0">
                <a:cs typeface="Arial" panose="020B0604020202020204" pitchFamily="34" charset="0"/>
              </a:rPr>
              <a:t>Kwaliteit samenvatting, stijl, grammatica, referenties, titel.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464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34683" y="274638"/>
            <a:ext cx="8669457" cy="6310699"/>
          </a:xfrm>
          <a:prstGeom prst="rect">
            <a:avLst/>
          </a:prstGeom>
          <a:solidFill>
            <a:srgbClr val="FDECBE"/>
          </a:solidFill>
          <a:ln>
            <a:solidFill>
              <a:srgbClr val="FDECB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="" xmlns:a16="http://schemas.microsoft.com/office/drawing/2014/main" id="{7ADEC051-84C6-4FF7-889F-82827093289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0983167"/>
              </p:ext>
            </p:extLst>
          </p:nvPr>
        </p:nvGraphicFramePr>
        <p:xfrm>
          <a:off x="4161555" y="470925"/>
          <a:ext cx="4319811" cy="5892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Freeform: Shape 10">
            <a:extLst>
              <a:ext uri="{FF2B5EF4-FFF2-40B4-BE49-F238E27FC236}">
                <a16:creationId xmlns="" xmlns:a16="http://schemas.microsoft.com/office/drawing/2014/main" id="{46C2E80F-49A6-4372-B103-219D417A55E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9ACA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680" y="1104459"/>
            <a:ext cx="3078487" cy="4388809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4FA893"/>
                </a:solidFill>
              </a:rPr>
              <a:t>Waar</a:t>
            </a:r>
            <a:r>
              <a:rPr lang="en-US" sz="4000" dirty="0" smtClean="0">
                <a:solidFill>
                  <a:srgbClr val="4FA893"/>
                </a:solidFill>
              </a:rPr>
              <a:t> </a:t>
            </a:r>
            <a:r>
              <a:rPr lang="en-US" sz="4000" dirty="0" err="1" smtClean="0">
                <a:solidFill>
                  <a:srgbClr val="4FA893"/>
                </a:solidFill>
              </a:rPr>
              <a:t>moet</a:t>
            </a:r>
            <a:r>
              <a:rPr lang="en-US" sz="4000" dirty="0" smtClean="0">
                <a:solidFill>
                  <a:srgbClr val="4FA893"/>
                </a:solidFill>
              </a:rPr>
              <a:t> </a:t>
            </a:r>
            <a:r>
              <a:rPr lang="en-US" sz="4000" dirty="0" err="1" smtClean="0">
                <a:solidFill>
                  <a:srgbClr val="4FA893"/>
                </a:solidFill>
              </a:rPr>
              <a:t>peerfeedback</a:t>
            </a:r>
            <a:r>
              <a:rPr lang="en-US" sz="4000" dirty="0" smtClean="0">
                <a:solidFill>
                  <a:srgbClr val="4FA893"/>
                </a:solidFill>
              </a:rPr>
              <a:t> </a:t>
            </a:r>
            <a:r>
              <a:rPr lang="en-US" sz="4000" dirty="0" err="1" smtClean="0">
                <a:solidFill>
                  <a:srgbClr val="4FA893"/>
                </a:solidFill>
              </a:rPr>
              <a:t>aan</a:t>
            </a:r>
            <a:r>
              <a:rPr lang="en-US" sz="4000" dirty="0" smtClean="0">
                <a:solidFill>
                  <a:srgbClr val="4FA893"/>
                </a:solidFill>
              </a:rPr>
              <a:t> </a:t>
            </a:r>
            <a:r>
              <a:rPr lang="en-US" sz="4000" dirty="0" err="1" smtClean="0">
                <a:solidFill>
                  <a:srgbClr val="4FA893"/>
                </a:solidFill>
              </a:rPr>
              <a:t>voldoen</a:t>
            </a:r>
            <a:r>
              <a:rPr lang="en-US" sz="4000" dirty="0" smtClean="0">
                <a:solidFill>
                  <a:srgbClr val="4FA893"/>
                </a:solidFill>
              </a:rPr>
              <a:t>?</a:t>
            </a:r>
            <a:endParaRPr lang="en-US" sz="4000" dirty="0">
              <a:solidFill>
                <a:srgbClr val="4FA89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584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5200</TotalTime>
  <Words>298</Words>
  <Application>Microsoft Macintosh PowerPoint</Application>
  <PresentationFormat>On-screen Show (4:3)</PresentationFormat>
  <Paragraphs>64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Workshop  peerfeedback geven</vt:lpstr>
      <vt:lpstr>Help! Ik ga peerfeedback geven.</vt:lpstr>
      <vt:lpstr>Wat is diep leren?</vt:lpstr>
      <vt:lpstr>Hoe ga ik te werk?</vt:lpstr>
      <vt:lpstr>Waar moet peerfeedback aan voldoen?</vt:lpstr>
    </vt:vector>
  </TitlesOfParts>
  <Company>Universiteit Utrecht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PFB ontvangen &amp; academische discussie</dc:title>
  <dc:creator>Rianne Poot - O&amp;T</dc:creator>
  <cp:lastModifiedBy>Rianne Poot - O&amp;T</cp:lastModifiedBy>
  <cp:revision>29</cp:revision>
  <dcterms:created xsi:type="dcterms:W3CDTF">2019-09-26T13:11:56Z</dcterms:created>
  <dcterms:modified xsi:type="dcterms:W3CDTF">2020-01-06T06:51:24Z</dcterms:modified>
</cp:coreProperties>
</file>