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10287000" cx="18288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  <p:embeddedFont>
      <p:font typeface="Lato Light"/>
      <p:regular r:id="rId27"/>
      <p:bold r:id="rId28"/>
      <p:italic r:id="rId29"/>
      <p:boldItalic r:id="rId30"/>
    </p:embeddedFont>
    <p:embeddedFont>
      <p:font typeface="Proxima Nova Extrabold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6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2" roundtripDataSignature="AMtx7miGPa1Zt0dI5c0UIkh4u/IxH2id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1B5294-2C66-4A44-9366-8934FA4852B5}">
  <a:tblStyle styleId="{361B5294-2C66-4A44-9366-8934FA4852B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28" Type="http://schemas.openxmlformats.org/officeDocument/2006/relationships/font" Target="fonts/LatoLight-bold.fntdata"/><Relationship Id="rId27" Type="http://schemas.openxmlformats.org/officeDocument/2006/relationships/font" Target="fonts/LatoLight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LatoLigh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roximaNovaExtrabold-bold.fntdata"/><Relationship Id="rId30" Type="http://schemas.openxmlformats.org/officeDocument/2006/relationships/font" Target="fonts/LatoLight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d3c75349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2d3c75349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2d3c75349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Vul hier ook in: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of en wanneer er een nulmeting/eindmeting in het programma zit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op welke momenten de studenten elkaar feedback moeten geven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op welke momenten de docent een beoordeling geeft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benoemen duidelijk de deadlines en verplichtingen </a:t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fe55db7f1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cfe55db7f1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cfe55db7f1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6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8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9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91" name="Google Shape;91;p39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 1 1">
  <p:cSld name="CAPTION_ONLY_1_1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0"/>
          <p:cNvSpPr txBox="1"/>
          <p:nvPr>
            <p:ph type="ctrTitle"/>
          </p:nvPr>
        </p:nvSpPr>
        <p:spPr>
          <a:xfrm>
            <a:off x="1905675" y="1159550"/>
            <a:ext cx="135108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roxima Nova"/>
              <a:buNone/>
              <a:defRPr sz="6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40"/>
          <p:cNvSpPr txBox="1"/>
          <p:nvPr>
            <p:ph idx="1" type="subTitle"/>
          </p:nvPr>
        </p:nvSpPr>
        <p:spPr>
          <a:xfrm>
            <a:off x="1931000" y="2821300"/>
            <a:ext cx="14694600" cy="6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roxima Nova"/>
              <a:buNone/>
              <a:defRPr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6000"/>
              <a:buNone/>
              <a:defRPr sz="6000">
                <a:solidFill>
                  <a:srgbClr val="FFB6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6000"/>
              <a:buNone/>
              <a:defRPr sz="6000">
                <a:solidFill>
                  <a:srgbClr val="FFB6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6000"/>
              <a:buNone/>
              <a:defRPr sz="6000">
                <a:solidFill>
                  <a:srgbClr val="FFB6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6000"/>
              <a:buNone/>
              <a:defRPr sz="6000">
                <a:solidFill>
                  <a:srgbClr val="FFB6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6000"/>
              <a:buNone/>
              <a:defRPr sz="6000">
                <a:solidFill>
                  <a:srgbClr val="FFB6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6000"/>
              <a:buNone/>
              <a:defRPr sz="6000">
                <a:solidFill>
                  <a:srgbClr val="FFB6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6000"/>
              <a:buNone/>
              <a:defRPr sz="6000">
                <a:solidFill>
                  <a:srgbClr val="FFB6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6000"/>
              <a:buNone/>
              <a:defRPr sz="6000">
                <a:solidFill>
                  <a:srgbClr val="FFB6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7" name="Google Shape;12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 1 1 1 1 1 1">
  <p:cSld name="CAPTION_ONLY_1_1_1_1_1_1_1">
    <p:bg>
      <p:bgPr>
        <a:noFill/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/>
          <p:nvPr>
            <p:ph type="title"/>
          </p:nvPr>
        </p:nvSpPr>
        <p:spPr>
          <a:xfrm>
            <a:off x="1200750" y="2270050"/>
            <a:ext cx="8339400" cy="6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6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1" name="Google Shape;21;p18"/>
          <p:cNvSpPr/>
          <p:nvPr/>
        </p:nvSpPr>
        <p:spPr>
          <a:xfrm>
            <a:off x="-711800" y="9490800"/>
            <a:ext cx="7020000" cy="7020000"/>
          </a:xfrm>
          <a:prstGeom prst="ellipse">
            <a:avLst/>
          </a:prstGeom>
          <a:solidFill>
            <a:srgbClr val="7CC4FC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8"/>
          <p:cNvPicPr preferRelativeResize="0"/>
          <p:nvPr/>
        </p:nvPicPr>
        <p:blipFill rotWithShape="1">
          <a:blip r:embed="rId2">
            <a:alphaModFix/>
          </a:blip>
          <a:srcRect b="619" l="38754" r="10908" t="-620"/>
          <a:stretch/>
        </p:blipFill>
        <p:spPr>
          <a:xfrm>
            <a:off x="10514800" y="-586750"/>
            <a:ext cx="8277647" cy="1095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3" name="Google Shape;133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4" name="Google Shape;134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6" name="Google Shape;13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7" name="Google Shape;147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8" name="Google Shape;14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5" name="Google Shape;15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3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32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3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33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33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33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3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5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jpg"/><Relationship Id="rId5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YsjPQzH24ok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hMGnVatH5jA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raintool.zendesk.com/hc/en-us/articles/115001464423-Adding-friends" TargetMode="External"/><Relationship Id="rId4" Type="http://schemas.openxmlformats.org/officeDocument/2006/relationships/hyperlink" Target="https://traintool.zendesk.com/hc/en-us/articles/115001516826-Asking-friends-for-feedbac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hyperlink" Target="https://drive.google.com/drive/folders/1Gl5eC3ueerL7iVYXc8K15yms56t_wa41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147" y="7685804"/>
            <a:ext cx="5336020" cy="232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4">
            <a:alphaModFix/>
          </a:blip>
          <a:srcRect b="0" l="20248" r="20247" t="0"/>
          <a:stretch/>
        </p:blipFill>
        <p:spPr>
          <a:xfrm>
            <a:off x="12223750" y="0"/>
            <a:ext cx="6064251" cy="707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5">
            <a:alphaModFix/>
          </a:blip>
          <a:srcRect b="697" l="0" r="585" t="11040"/>
          <a:stretch/>
        </p:blipFill>
        <p:spPr>
          <a:xfrm flipH="1">
            <a:off x="5" y="0"/>
            <a:ext cx="12133145" cy="707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8"/>
          <p:cNvPicPr preferRelativeResize="0"/>
          <p:nvPr/>
        </p:nvPicPr>
        <p:blipFill rotWithShape="1">
          <a:blip r:embed="rId3">
            <a:alphaModFix/>
          </a:blip>
          <a:srcRect b="287" l="0" r="0" t="288"/>
          <a:stretch/>
        </p:blipFill>
        <p:spPr>
          <a:xfrm>
            <a:off x="0" y="0"/>
            <a:ext cx="18394051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&#10;&#10;Automatisch gegenereerde beschrijving" id="250" name="Google Shape;2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0750" y="1536699"/>
            <a:ext cx="13917829" cy="715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25355" y="9413227"/>
            <a:ext cx="2207379" cy="220737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9"/>
          <p:cNvSpPr txBox="1"/>
          <p:nvPr/>
        </p:nvSpPr>
        <p:spPr>
          <a:xfrm>
            <a:off x="1251246" y="1391025"/>
            <a:ext cx="14340001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007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How do I start training?</a:t>
            </a:r>
            <a:endParaRPr b="0" i="0" sz="1400" u="none" cap="none" strike="noStrike">
              <a:solidFill>
                <a:srgbClr val="000078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descr="Afbeelding met tekst&#10;&#10;Automatisch gegenereerde beschrijving" id="257" name="Google Shape;25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087" y="2628900"/>
            <a:ext cx="16132407" cy="678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9"/>
          <p:cNvPicPr preferRelativeResize="0"/>
          <p:nvPr/>
        </p:nvPicPr>
        <p:blipFill rotWithShape="1">
          <a:blip r:embed="rId5">
            <a:alphaModFix/>
          </a:blip>
          <a:srcRect b="0" l="7773" r="6807" t="0"/>
          <a:stretch/>
        </p:blipFill>
        <p:spPr>
          <a:xfrm>
            <a:off x="9667250" y="3467200"/>
            <a:ext cx="7597250" cy="51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25355" y="9413227"/>
            <a:ext cx="2207379" cy="220737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0"/>
          <p:cNvSpPr txBox="1"/>
          <p:nvPr/>
        </p:nvSpPr>
        <p:spPr>
          <a:xfrm>
            <a:off x="1251246" y="1391025"/>
            <a:ext cx="14340001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007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How do I start training?</a:t>
            </a:r>
            <a:endParaRPr b="0" i="0" sz="1400" u="none" cap="none" strike="noStrike">
              <a:solidFill>
                <a:srgbClr val="000078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descr="Afbeelding met tekst&#10;&#10;Automatisch gegenereerde beschrijving" id="265" name="Google Shape;2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3950" y="2527299"/>
            <a:ext cx="12172950" cy="696563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0"/>
          <p:cNvSpPr txBox="1"/>
          <p:nvPr/>
        </p:nvSpPr>
        <p:spPr>
          <a:xfrm>
            <a:off x="13698600" y="3916375"/>
            <a:ext cx="3933900" cy="27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Tip: TrainTool doesn’t work in </a:t>
            </a:r>
            <a:r>
              <a:rPr i="1" lang="en-U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Safari</a:t>
            </a:r>
            <a:r>
              <a:rPr lang="en-U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it is necessary for Macbook users to install </a:t>
            </a:r>
            <a:r>
              <a:rPr i="1" lang="en-U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Google Chrome.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0050" y="2982449"/>
            <a:ext cx="5659900" cy="482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25355" y="9413227"/>
            <a:ext cx="2207379" cy="220737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1"/>
          <p:cNvSpPr txBox="1"/>
          <p:nvPr/>
        </p:nvSpPr>
        <p:spPr>
          <a:xfrm>
            <a:off x="1251246" y="857625"/>
            <a:ext cx="14340001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007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How do I start training?</a:t>
            </a:r>
            <a:endParaRPr b="0" i="0" sz="1400" u="none" cap="none" strike="noStrike">
              <a:solidFill>
                <a:srgbClr val="000078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descr="Afbeelding met tekst&#10;&#10;Automatisch gegenereerde beschrijving" id="274" name="Google Shape;2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467" y="1792510"/>
            <a:ext cx="12227383" cy="815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/>
          <p:cNvPicPr preferRelativeResize="0"/>
          <p:nvPr/>
        </p:nvPicPr>
        <p:blipFill rotWithShape="1">
          <a:blip r:embed="rId5">
            <a:alphaModFix/>
          </a:blip>
          <a:srcRect b="2037" l="8403" r="3046" t="0"/>
          <a:stretch/>
        </p:blipFill>
        <p:spPr>
          <a:xfrm>
            <a:off x="7516850" y="1872238"/>
            <a:ext cx="6962824" cy="654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25355" y="9413227"/>
            <a:ext cx="2207379" cy="220737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2"/>
          <p:cNvSpPr txBox="1"/>
          <p:nvPr/>
        </p:nvSpPr>
        <p:spPr>
          <a:xfrm>
            <a:off x="1251246" y="1086225"/>
            <a:ext cx="14340001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007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How do I start training?</a:t>
            </a:r>
            <a:endParaRPr b="0" i="0" sz="1400" u="none" cap="none" strike="noStrike">
              <a:solidFill>
                <a:srgbClr val="000078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282" name="Google Shape;28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599" y="2419349"/>
            <a:ext cx="13389881" cy="645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2"/>
          <p:cNvPicPr preferRelativeResize="0"/>
          <p:nvPr/>
        </p:nvPicPr>
        <p:blipFill rotWithShape="1">
          <a:blip r:embed="rId5">
            <a:alphaModFix/>
          </a:blip>
          <a:srcRect b="2470" l="8052" r="19854" t="-895"/>
          <a:stretch/>
        </p:blipFill>
        <p:spPr>
          <a:xfrm>
            <a:off x="1251250" y="2520200"/>
            <a:ext cx="5816375" cy="656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/>
          <p:nvPr/>
        </p:nvSpPr>
        <p:spPr>
          <a:xfrm>
            <a:off x="1339425" y="1352225"/>
            <a:ext cx="12865499" cy="15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0007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0" y="9375575"/>
            <a:ext cx="7456500" cy="378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25355" y="9413227"/>
            <a:ext cx="2207379" cy="2207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deo camera" id="291" name="Google Shape;2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7739" y="5328121"/>
            <a:ext cx="941593" cy="94159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3"/>
          <p:cNvSpPr txBox="1"/>
          <p:nvPr>
            <p:ph idx="4294967295" type="title"/>
          </p:nvPr>
        </p:nvSpPr>
        <p:spPr>
          <a:xfrm>
            <a:off x="1368650" y="3460700"/>
            <a:ext cx="13800601" cy="389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In case you have any technical questions, for example about logging in, using your camera or microphone or saving recordings, please contact TrainTool’s Support Team:</a:t>
            </a:r>
            <a:endParaRPr sz="2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93700" lvl="0" marL="4572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600"/>
              <a:buFont typeface="Proxima Nova"/>
              <a:buChar char="●"/>
            </a:pPr>
            <a:r>
              <a:rPr lang="en-US" sz="2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Email: </a:t>
            </a:r>
            <a:r>
              <a:rPr lang="en-US" sz="2600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support@traintool.com</a:t>
            </a:r>
            <a:endParaRPr sz="2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937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600"/>
              <a:buFont typeface="Proxima Nova"/>
              <a:buChar char="●"/>
            </a:pPr>
            <a:r>
              <a:rPr lang="en-US" sz="2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Telehone: 030-8906555</a:t>
            </a:r>
            <a:endParaRPr sz="2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937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600"/>
              <a:buFont typeface="Proxima Nova"/>
              <a:buChar char="●"/>
            </a:pPr>
            <a:r>
              <a:rPr lang="en-US" sz="2600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rPr>
              <a:t>Chat</a:t>
            </a:r>
            <a:endParaRPr sz="2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600">
              <a:solidFill>
                <a:srgbClr val="40404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-US" sz="2800">
                <a:latin typeface="Proxima Nova"/>
                <a:ea typeface="Proxima Nova"/>
                <a:cs typeface="Proxima Nova"/>
                <a:sym typeface="Proxima Nova"/>
              </a:rPr>
              <a:t>Good luck practicing in TrainTool!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i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82D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"/>
          <p:cNvSpPr/>
          <p:nvPr/>
        </p:nvSpPr>
        <p:spPr>
          <a:xfrm>
            <a:off x="-247200" y="-210700"/>
            <a:ext cx="6382200" cy="1065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1028700" y="1009919"/>
            <a:ext cx="4795500" cy="28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US" sz="9600" u="none" cap="none" strike="noStrike">
                <a:solidFill>
                  <a:srgbClr val="00007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&lt;course name&gt;</a:t>
            </a:r>
            <a:endParaRPr b="1" i="0" sz="9600" u="none" cap="none" strike="noStrike">
              <a:solidFill>
                <a:srgbClr val="000078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183" name="Google Shape;18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1618" y="9603675"/>
            <a:ext cx="2820963" cy="2820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2"/>
          <p:cNvGrpSpPr/>
          <p:nvPr/>
        </p:nvGrpSpPr>
        <p:grpSpPr>
          <a:xfrm>
            <a:off x="6803175" y="1123925"/>
            <a:ext cx="5045925" cy="6850050"/>
            <a:chOff x="-979100" y="126967"/>
            <a:chExt cx="6727900" cy="9133400"/>
          </a:xfrm>
        </p:grpSpPr>
        <p:sp>
          <p:nvSpPr>
            <p:cNvPr id="185" name="Google Shape;185;p2"/>
            <p:cNvSpPr txBox="1"/>
            <p:nvPr/>
          </p:nvSpPr>
          <p:spPr>
            <a:xfrm>
              <a:off x="-979100" y="126967"/>
              <a:ext cx="6727900" cy="6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rPr>
                <a:t>What are you going to learn?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957400" y="1320800"/>
              <a:ext cx="5537100" cy="50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 txBox="1"/>
            <p:nvPr/>
          </p:nvSpPr>
          <p:spPr>
            <a:xfrm>
              <a:off x="-928300" y="1914567"/>
              <a:ext cx="5843400" cy="73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During the course </a:t>
              </a:r>
              <a:r>
                <a:rPr b="0" i="1" lang="en-US" sz="2600" u="none" cap="none" strike="noStrik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&lt;course name&gt;</a:t>
              </a:r>
              <a:r>
                <a:rPr b="0" i="0" lang="en-US" sz="2600" u="none" cap="none" strike="noStrik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you will use the TrainTool program </a:t>
              </a:r>
              <a:r>
                <a:rPr b="0" i="1" lang="en-US" sz="2600" u="none" cap="none" strike="noStrik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&lt;program title&gt;</a:t>
              </a:r>
              <a:r>
                <a:rPr b="0" i="0" lang="en-US" sz="2600" u="none" cap="none" strike="noStrik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.  </a:t>
              </a:r>
              <a:endParaRPr b="0" i="0" sz="2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l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l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This program focuses on developing your communication skills in the field of &lt;</a:t>
              </a:r>
              <a:r>
                <a:rPr b="0" i="1" lang="en-US" sz="2600" u="none" cap="none" strike="noStrik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name skills</a:t>
              </a:r>
              <a:r>
                <a:rPr b="0" i="0" lang="en-US" sz="2600" u="none" cap="none" strike="noStrik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&gt;. </a:t>
              </a:r>
              <a:endParaRPr b="0" i="0" sz="2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marR="0" rtl="0" algn="l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1" i="0" sz="2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88" name="Google Shape;188;p2"/>
          <p:cNvGrpSpPr/>
          <p:nvPr/>
        </p:nvGrpSpPr>
        <p:grpSpPr>
          <a:xfrm>
            <a:off x="12720000" y="1181344"/>
            <a:ext cx="5777550" cy="6538774"/>
            <a:chOff x="-4" y="-66683"/>
            <a:chExt cx="7703400" cy="8718366"/>
          </a:xfrm>
        </p:grpSpPr>
        <p:sp>
          <p:nvSpPr>
            <p:cNvPr id="189" name="Google Shape;189;p2"/>
            <p:cNvSpPr txBox="1"/>
            <p:nvPr/>
          </p:nvSpPr>
          <p:spPr>
            <a:xfrm>
              <a:off x="-4" y="-66683"/>
              <a:ext cx="7703400" cy="6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rPr>
                <a:t>Why this online program?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 txBox="1"/>
            <p:nvPr/>
          </p:nvSpPr>
          <p:spPr>
            <a:xfrm>
              <a:off x="-4" y="1702183"/>
              <a:ext cx="7387200" cy="694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393700" lvl="0" marL="457200" marR="0" rtl="0" algn="l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Proxima Nova"/>
                <a:buChar char="●"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&lt;reason&gt;</a:t>
              </a:r>
              <a:endParaRPr b="0" i="0" sz="2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-393700" lvl="0" marL="457200" marR="0" rtl="0" algn="l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Proxima Nova"/>
                <a:buChar char="●"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&lt;reason&gt;</a:t>
              </a:r>
              <a:endParaRPr b="0" i="0" sz="2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-393700" lvl="0" marL="457200" marR="0" rtl="0" algn="l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Proxima Nova"/>
                <a:buChar char="●"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&lt;reason&gt;</a:t>
              </a:r>
              <a:endParaRPr b="0" i="0" sz="2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-393700" lvl="0" marL="457200" marR="0" rtl="0" algn="l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Proxima Nova"/>
                <a:buChar char="●"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&lt;reason&gt;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"/>
          <p:cNvSpPr/>
          <p:nvPr/>
        </p:nvSpPr>
        <p:spPr>
          <a:xfrm>
            <a:off x="12787800" y="2040825"/>
            <a:ext cx="4152900" cy="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5F7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/>
          <p:nvPr/>
        </p:nvSpPr>
        <p:spPr>
          <a:xfrm>
            <a:off x="7281157" y="439192"/>
            <a:ext cx="10570800" cy="9389400"/>
          </a:xfrm>
          <a:prstGeom prst="rect">
            <a:avLst/>
          </a:prstGeom>
          <a:solidFill>
            <a:srgbClr val="78C8FF">
              <a:alpha val="1921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 txBox="1"/>
          <p:nvPr>
            <p:ph idx="4294967295" type="ctrTitle"/>
          </p:nvPr>
        </p:nvSpPr>
        <p:spPr>
          <a:xfrm>
            <a:off x="378050" y="569100"/>
            <a:ext cx="135108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6000" u="none" cap="none" strike="noStrike">
                <a:solidFill>
                  <a:srgbClr val="04047C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TrainTool?</a:t>
            </a:r>
            <a:endParaRPr b="1" i="0" sz="6000" u="none" cap="none" strike="noStrike">
              <a:solidFill>
                <a:srgbClr val="04047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3"/>
          <p:cNvSpPr txBox="1"/>
          <p:nvPr>
            <p:ph idx="4294967295" type="title"/>
          </p:nvPr>
        </p:nvSpPr>
        <p:spPr>
          <a:xfrm>
            <a:off x="378050" y="2463475"/>
            <a:ext cx="6750600" cy="6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-US" sz="2800">
                <a:latin typeface="Proxima Nova"/>
                <a:ea typeface="Proxima Nova"/>
                <a:cs typeface="Proxima Nova"/>
                <a:sym typeface="Proxima Nova"/>
              </a:rPr>
              <a:t>TrainTool is an online learning environment that allows you to practice communication skills. 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You can prepare by watching videos containing theory and examples, subsequently you can practice by means of video role plays. You watch a video and respond to that the same way you would during a real conversation. You record your reaction, which you can watch and assess. You can also ask feeback of you fellow students or your teacher. </a:t>
            </a:r>
            <a:br>
              <a:rPr lang="en-US" sz="2800">
                <a:latin typeface="Proxima Nova"/>
                <a:ea typeface="Proxima Nova"/>
                <a:cs typeface="Proxima Nova"/>
                <a:sym typeface="Proxima Nova"/>
              </a:rPr>
            </a:b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Watch the video on the right for further information about our method. 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i="1" sz="2800">
              <a:solidFill>
                <a:schemeClr val="dk1"/>
              </a:solidFill>
            </a:endParaRPr>
          </a:p>
        </p:txBody>
      </p:sp>
      <p:pic>
        <p:nvPicPr>
          <p:cNvPr descr="In deze video laten we zien wat je kunt verwachten van een online programma in TrainTool." id="199" name="Google Shape;199;p3" title="Methodevideo TrainTool programma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4650" y="2150575"/>
            <a:ext cx="6679700" cy="5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5F7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/>
          <p:nvPr/>
        </p:nvSpPr>
        <p:spPr>
          <a:xfrm>
            <a:off x="7249557" y="448742"/>
            <a:ext cx="10570800" cy="9389400"/>
          </a:xfrm>
          <a:prstGeom prst="rect">
            <a:avLst/>
          </a:prstGeom>
          <a:solidFill>
            <a:srgbClr val="78C8FF">
              <a:alpha val="1882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7806559" y="1581150"/>
            <a:ext cx="91872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-US" sz="6500" u="none" cap="none" strike="noStrike">
                <a:solidFill>
                  <a:srgbClr val="00007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Advantages</a:t>
            </a:r>
            <a:endParaRPr b="1" i="0" sz="6500" u="none" cap="none" strike="noStrike">
              <a:solidFill>
                <a:srgbClr val="000078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7806550" y="2952750"/>
            <a:ext cx="9187200" cy="5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Practice when, where and as often as you like;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Practice on a device of your choice (pc, laptop, tablet, smartphone);</a:t>
            </a:r>
            <a:endParaRPr b="0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Practice in a safe environment;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Available at all times.</a:t>
            </a:r>
            <a:endParaRPr b="1" i="0" sz="6500" u="none" cap="none" strike="noStrike">
              <a:solidFill>
                <a:srgbClr val="000078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207" name="Google Shape;207;p4"/>
          <p:cNvPicPr preferRelativeResize="0"/>
          <p:nvPr/>
        </p:nvPicPr>
        <p:blipFill rotWithShape="1">
          <a:blip r:embed="rId3">
            <a:alphaModFix/>
          </a:blip>
          <a:srcRect b="0" l="32335" r="5694" t="0"/>
          <a:stretch/>
        </p:blipFill>
        <p:spPr>
          <a:xfrm>
            <a:off x="468625" y="448750"/>
            <a:ext cx="6462100" cy="93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d3c753497_0_0"/>
          <p:cNvSpPr txBox="1"/>
          <p:nvPr>
            <p:ph idx="4294967295" type="ctrTitle"/>
          </p:nvPr>
        </p:nvSpPr>
        <p:spPr>
          <a:xfrm>
            <a:off x="2388600" y="527975"/>
            <a:ext cx="135108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6000">
                <a:solidFill>
                  <a:srgbClr val="04047C"/>
                </a:solidFill>
                <a:latin typeface="Proxima Nova"/>
                <a:ea typeface="Proxima Nova"/>
                <a:cs typeface="Proxima Nova"/>
                <a:sym typeface="Proxima Nova"/>
              </a:rPr>
              <a:t>Practice in</a:t>
            </a:r>
            <a:r>
              <a:rPr b="1" i="0" lang="en-US" sz="6000" u="none" cap="none" strike="noStrike">
                <a:solidFill>
                  <a:srgbClr val="04047C"/>
                </a:solidFill>
                <a:latin typeface="Proxima Nova"/>
                <a:ea typeface="Proxima Nova"/>
                <a:cs typeface="Proxima Nova"/>
                <a:sym typeface="Proxima Nova"/>
              </a:rPr>
              <a:t> TrainTool</a:t>
            </a:r>
            <a:endParaRPr b="1" i="0" sz="6000" u="none" cap="none" strike="noStrike">
              <a:solidFill>
                <a:srgbClr val="04047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n TrainTool, you practice communication skills. To practice well, you need to repeat a lot. You can compare it to learning to play football." id="214" name="Google Shape;214;g22d3c753497_0_0" title="Practice in TrainToo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7375" y="2028250"/>
            <a:ext cx="12213250" cy="686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/>
          <p:nvPr/>
        </p:nvSpPr>
        <p:spPr>
          <a:xfrm>
            <a:off x="1339425" y="1352225"/>
            <a:ext cx="10996200" cy="15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0007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What is expected of you?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0" y="9375575"/>
            <a:ext cx="7456420" cy="37652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25355" y="9413227"/>
            <a:ext cx="2207379" cy="2207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deo camera" id="222" name="Google Shape;2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7739" y="5328121"/>
            <a:ext cx="941593" cy="9415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3" name="Google Shape;223;p5"/>
          <p:cNvGraphicFramePr/>
          <p:nvPr/>
        </p:nvGraphicFramePr>
        <p:xfrm>
          <a:off x="1600200" y="30983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{361B5294-2C66-4A44-9366-8934FA4852B5}</a:tableStyleId>
              </a:tblPr>
              <a:tblGrid>
                <a:gridCol w="4699000"/>
                <a:gridCol w="4699000"/>
                <a:gridCol w="4699000"/>
              </a:tblGrid>
              <a:tr h="94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Week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Action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Duration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94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Week &lt;x&gt;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Practice role plays &lt;x&gt; / segment &lt;x&gt;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30 min.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4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Week &lt;x&gt;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Practice role plays &lt;x&gt; / segment &lt;x&gt;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30 min.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4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Week &lt;x&gt;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Practice role plays &lt;x&gt; / segment &lt;x&gt;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/>
                        <a:t>30 min.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 txBox="1"/>
          <p:nvPr>
            <p:ph idx="4294967295" type="ctrTitle"/>
          </p:nvPr>
        </p:nvSpPr>
        <p:spPr>
          <a:xfrm>
            <a:off x="1063850" y="569100"/>
            <a:ext cx="135108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6500" u="none" cap="none" strike="noStrike">
                <a:solidFill>
                  <a:srgbClr val="04047C"/>
                </a:solidFill>
                <a:latin typeface="Proxima Nova"/>
                <a:ea typeface="Proxima Nova"/>
                <a:cs typeface="Proxima Nova"/>
                <a:sym typeface="Proxima Nova"/>
              </a:rPr>
              <a:t>Feedback</a:t>
            </a:r>
            <a:endParaRPr b="1" i="0" sz="6500" u="none" cap="none" strike="noStrike">
              <a:solidFill>
                <a:srgbClr val="04047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9" name="Google Shape;229;p6"/>
          <p:cNvSpPr txBox="1"/>
          <p:nvPr>
            <p:ph type="title"/>
          </p:nvPr>
        </p:nvSpPr>
        <p:spPr>
          <a:xfrm>
            <a:off x="1035300" y="1987225"/>
            <a:ext cx="9163500" cy="6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Giving peer feedback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-635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Char char="●"/>
            </a:pPr>
            <a:r>
              <a:rPr lang="en-US" sz="2800">
                <a:solidFill>
                  <a:schemeClr val="dk1"/>
                </a:solidFill>
              </a:rPr>
              <a:t>You can assess your own recordings by using the assessment criteria, but you can also ask feedback from your fellow students.</a:t>
            </a:r>
            <a:endParaRPr/>
          </a:p>
          <a:p>
            <a:pPr indent="-635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Char char="●"/>
            </a:pPr>
            <a:r>
              <a:rPr lang="en-US" sz="2800">
                <a:solidFill>
                  <a:schemeClr val="dk1"/>
                </a:solidFill>
              </a:rPr>
              <a:t>In order to do so you add them as friends in TrainTool. Click </a:t>
            </a:r>
            <a:r>
              <a:rPr lang="en-US" sz="2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US" sz="2800">
                <a:solidFill>
                  <a:schemeClr val="dk1"/>
                </a:solidFill>
              </a:rPr>
              <a:t> for an instruction. </a:t>
            </a:r>
            <a:endParaRPr sz="2800">
              <a:solidFill>
                <a:schemeClr val="dk1"/>
              </a:solidFill>
            </a:endParaRPr>
          </a:p>
          <a:p>
            <a:pPr indent="-635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After adding friends you can ask them for feedback when you save your recordings – click </a:t>
            </a:r>
            <a:r>
              <a:rPr lang="en-US" sz="28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US" sz="2800">
                <a:solidFill>
                  <a:schemeClr val="dk1"/>
                </a:solidFill>
              </a:rPr>
              <a:t> for an instruction.</a:t>
            </a:r>
            <a:r>
              <a:rPr i="1" lang="en-US" sz="2800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i="1"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Assessment by your teacher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-635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lang="en-US" sz="2800">
                <a:solidFill>
                  <a:schemeClr val="dk1"/>
                </a:solidFill>
              </a:rPr>
              <a:t>Some role plays can be assessed by your teacher. In this case the recordings you save will be shared with your teacher automatically. </a:t>
            </a:r>
            <a:endParaRPr i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fe55db7f1_0_6"/>
          <p:cNvSpPr/>
          <p:nvPr/>
        </p:nvSpPr>
        <p:spPr>
          <a:xfrm>
            <a:off x="7249557" y="448742"/>
            <a:ext cx="10570800" cy="9389400"/>
          </a:xfrm>
          <a:prstGeom prst="rect">
            <a:avLst/>
          </a:prstGeom>
          <a:solidFill>
            <a:srgbClr val="78C8FF">
              <a:alpha val="1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gcfe55db7f1_0_6"/>
          <p:cNvPicPr preferRelativeResize="0"/>
          <p:nvPr/>
        </p:nvPicPr>
        <p:blipFill rotWithShape="1">
          <a:blip r:embed="rId3">
            <a:alphaModFix/>
          </a:blip>
          <a:srcRect b="0" l="34699" r="20404" t="0"/>
          <a:stretch/>
        </p:blipFill>
        <p:spPr>
          <a:xfrm>
            <a:off x="467757" y="448742"/>
            <a:ext cx="6334534" cy="940091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cfe55db7f1_0_6"/>
          <p:cNvSpPr txBox="1"/>
          <p:nvPr/>
        </p:nvSpPr>
        <p:spPr>
          <a:xfrm>
            <a:off x="7919350" y="1028700"/>
            <a:ext cx="88500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6500">
                <a:solidFill>
                  <a:srgbClr val="000078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Golden rules of providing feedback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cfe55db7f1_0_6"/>
          <p:cNvSpPr txBox="1"/>
          <p:nvPr/>
        </p:nvSpPr>
        <p:spPr>
          <a:xfrm>
            <a:off x="8049975" y="3869875"/>
            <a:ext cx="87195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lang="en-U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Good feedback always contains a compliment and a tip (start with highlighting what someone did well and then make a suggestion on what can be improved.</a:t>
            </a: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lang="en-U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Formulate feedback from your own perspective (“I see that you …”).</a:t>
            </a: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lang="en-U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Name concrete behaviour you see and describe the consequence of this behaviour.</a:t>
            </a: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lang="en-U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Name a point of improvement.</a:t>
            </a: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</a:pPr>
            <a:r>
              <a:rPr lang="en-U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More information about giving good feedback can be found</a:t>
            </a:r>
            <a:r>
              <a:rPr lang="en-U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here</a:t>
            </a:r>
            <a:r>
              <a:rPr lang="en-U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7"/>
          <p:cNvPicPr preferRelativeResize="0"/>
          <p:nvPr/>
        </p:nvPicPr>
        <p:blipFill rotWithShape="1">
          <a:blip r:embed="rId3">
            <a:alphaModFix/>
          </a:blip>
          <a:srcRect b="287" l="0" r="0" t="288"/>
          <a:stretch/>
        </p:blipFill>
        <p:spPr>
          <a:xfrm>
            <a:off x="0" y="0"/>
            <a:ext cx="18394051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9850" y="1130300"/>
            <a:ext cx="13354050" cy="777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TrainTool</dc:creator>
</cp:coreProperties>
</file>