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5"/>
    <p:sldMasterId id="214748367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10287000" cx="18288000"/>
  <p:notesSz cx="6858000" cy="9144000"/>
  <p:embeddedFontLst>
    <p:embeddedFont>
      <p:font typeface="Proxima Nova"/>
      <p:regular r:id="rId23"/>
      <p:bold r:id="rId24"/>
      <p:italic r:id="rId25"/>
      <p:boldItalic r:id="rId26"/>
    </p:embeddedFont>
    <p:embeddedFont>
      <p:font typeface="Lato Light"/>
      <p:regular r:id="rId27"/>
      <p:bold r:id="rId28"/>
      <p:italic r:id="rId29"/>
      <p:boldItalic r:id="rId30"/>
    </p:embeddedFont>
    <p:embeddedFont>
      <p:font typeface="Proxima Nova Extrabold"/>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pos="36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63AE318-0151-4553-8323-39CF8DEBFA6F}">
  <a:tblStyle styleId="{063AE318-0151-4553-8323-39CF8DEBFA6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3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ProximaNova-bold.fntdata"/><Relationship Id="rId23" Type="http://schemas.openxmlformats.org/officeDocument/2006/relationships/font" Target="fonts/ProximaNova-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ProximaNova-boldItalic.fntdata"/><Relationship Id="rId25" Type="http://schemas.openxmlformats.org/officeDocument/2006/relationships/font" Target="fonts/ProximaNova-italic.fntdata"/><Relationship Id="rId28" Type="http://schemas.openxmlformats.org/officeDocument/2006/relationships/font" Target="fonts/LatoLight-bold.fntdata"/><Relationship Id="rId27" Type="http://schemas.openxmlformats.org/officeDocument/2006/relationships/font" Target="fonts/LatoLight-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LatoLight-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ProximaNovaExtrabold-bold.fntdata"/><Relationship Id="rId30" Type="http://schemas.openxmlformats.org/officeDocument/2006/relationships/font" Target="fonts/LatoLight-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86444a47da_0_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86444a47da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902ddb236d_0_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g902ddb236d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7605ca7e67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g7605ca7e67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902ddb236d_0_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g902ddb236d_0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902ddb236d_0_8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g902ddb236d_0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902ddb236d_0_8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g902ddb236d_0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902ddb236d_0_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g902ddb236d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7f98b54e5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g7f98b54e5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707f44b1be_3_1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g707f44b1be_3_1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6f4ca9e18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g16f4ca9e18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Vul hier ook in: </a:t>
            </a:r>
            <a:endParaRPr/>
          </a:p>
          <a:p>
            <a:pPr indent="-317500" lvl="0" marL="457200" rtl="0" algn="l">
              <a:spcBef>
                <a:spcPts val="0"/>
              </a:spcBef>
              <a:spcAft>
                <a:spcPts val="0"/>
              </a:spcAft>
              <a:buClr>
                <a:schemeClr val="dk1"/>
              </a:buClr>
              <a:buSzPts val="1400"/>
              <a:buAutoNum type="arabicParenR"/>
            </a:pPr>
            <a:r>
              <a:rPr lang="en-US"/>
              <a:t>of en wanneer er een nulmeting/eindmeting in het programma zit</a:t>
            </a:r>
            <a:endParaRPr/>
          </a:p>
          <a:p>
            <a:pPr indent="-317500" lvl="0" marL="457200" rtl="0" algn="l">
              <a:spcBef>
                <a:spcPts val="0"/>
              </a:spcBef>
              <a:spcAft>
                <a:spcPts val="0"/>
              </a:spcAft>
              <a:buClr>
                <a:schemeClr val="dk1"/>
              </a:buClr>
              <a:buSzPts val="1400"/>
              <a:buAutoNum type="arabicParenR"/>
            </a:pPr>
            <a:r>
              <a:rPr lang="en-US"/>
              <a:t>op welke momenten de studenten elkaar feedback moeten geven</a:t>
            </a:r>
            <a:endParaRPr/>
          </a:p>
          <a:p>
            <a:pPr indent="-317500" lvl="0" marL="457200" rtl="0" algn="l">
              <a:spcBef>
                <a:spcPts val="0"/>
              </a:spcBef>
              <a:spcAft>
                <a:spcPts val="0"/>
              </a:spcAft>
              <a:buClr>
                <a:schemeClr val="dk1"/>
              </a:buClr>
              <a:buSzPts val="1400"/>
              <a:buAutoNum type="arabicParenR"/>
            </a:pPr>
            <a:r>
              <a:rPr lang="en-US"/>
              <a:t>op welke momenten de docent een beoordeling geeft</a:t>
            </a:r>
            <a:endParaRPr/>
          </a:p>
          <a:p>
            <a:pPr indent="-317500" lvl="0" marL="457200" rtl="0" algn="l">
              <a:spcBef>
                <a:spcPts val="0"/>
              </a:spcBef>
              <a:spcAft>
                <a:spcPts val="0"/>
              </a:spcAft>
              <a:buClr>
                <a:schemeClr val="dk1"/>
              </a:buClr>
              <a:buSzPts val="1400"/>
              <a:buAutoNum type="arabicParenR"/>
            </a:pPr>
            <a:r>
              <a:rPr lang="en-US"/>
              <a:t>benoemen duidelijk de deadlines en verplichtingen </a:t>
            </a:r>
            <a:endParaRPr/>
          </a:p>
        </p:txBody>
      </p:sp>
      <p:sp>
        <p:nvSpPr>
          <p:cNvPr id="218" name="Google Shape;21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86a21a9729_1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86a21a9729_1_1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902ddb236d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g902ddb236d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6bf7dc8963_0_1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g6bf7dc8963_0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1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2" name="Google Shape;92;p1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3" name="Google Shape;93;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4" name="Shape 94"/>
        <p:cNvGrpSpPr/>
        <p:nvPr/>
      </p:nvGrpSpPr>
      <p:grpSpPr>
        <a:xfrm>
          <a:off x="0" y="0"/>
          <a:ext cx="0" cy="0"/>
          <a:chOff x="0" y="0"/>
          <a:chExt cx="0" cy="0"/>
        </a:xfrm>
      </p:grpSpPr>
      <p:sp>
        <p:nvSpPr>
          <p:cNvPr id="95" name="Google Shape;95;p15"/>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6" name="Google Shape;96;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97" name="Google Shape;97;p1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8" name="Google Shape;98;p1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9" name="Google Shape;99;p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0" name="Shape 100"/>
        <p:cNvGrpSpPr/>
        <p:nvPr/>
      </p:nvGrpSpPr>
      <p:grpSpPr>
        <a:xfrm>
          <a:off x="0" y="0"/>
          <a:ext cx="0" cy="0"/>
          <a:chOff x="0" y="0"/>
          <a:chExt cx="0" cy="0"/>
        </a:xfrm>
      </p:grpSpPr>
      <p:sp>
        <p:nvSpPr>
          <p:cNvPr id="101" name="Google Shape;101;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2" name="Google Shape;102;p1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03" name="Google Shape;103;p1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4" name="Google Shape;104;p1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5" name="Google Shape;105;p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6" name="Shape 106"/>
        <p:cNvGrpSpPr/>
        <p:nvPr/>
      </p:nvGrpSpPr>
      <p:grpSpPr>
        <a:xfrm>
          <a:off x="0" y="0"/>
          <a:ext cx="0" cy="0"/>
          <a:chOff x="0" y="0"/>
          <a:chExt cx="0" cy="0"/>
        </a:xfrm>
      </p:grpSpPr>
      <p:sp>
        <p:nvSpPr>
          <p:cNvPr id="107" name="Google Shape;107;p17"/>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Clr>
                <a:schemeClr val="dk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8" name="Google Shape;108;p17"/>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109" name="Google Shape;109;p1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0" name="Google Shape;110;p1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1" name="Google Shape;111;p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2" name="Shape 112"/>
        <p:cNvGrpSpPr/>
        <p:nvPr/>
      </p:nvGrpSpPr>
      <p:grpSpPr>
        <a:xfrm>
          <a:off x="0" y="0"/>
          <a:ext cx="0" cy="0"/>
          <a:chOff x="0" y="0"/>
          <a:chExt cx="0" cy="0"/>
        </a:xfrm>
      </p:grpSpPr>
      <p:sp>
        <p:nvSpPr>
          <p:cNvPr id="113" name="Google Shape;113;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4" name="Google Shape;114;p18"/>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15" name="Google Shape;115;p18"/>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16" name="Google Shape;116;p1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7" name="Google Shape;117;p1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8" name="Google Shape;118;p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9" name="Shape 119"/>
        <p:cNvGrpSpPr/>
        <p:nvPr/>
      </p:nvGrpSpPr>
      <p:grpSpPr>
        <a:xfrm>
          <a:off x="0" y="0"/>
          <a:ext cx="0" cy="0"/>
          <a:chOff x="0" y="0"/>
          <a:chExt cx="0" cy="0"/>
        </a:xfrm>
      </p:grpSpPr>
      <p:sp>
        <p:nvSpPr>
          <p:cNvPr id="120" name="Google Shape;120;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1" name="Google Shape;121;p19"/>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22" name="Google Shape;122;p19"/>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23" name="Google Shape;123;p19"/>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24" name="Google Shape;124;p19"/>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25" name="Google Shape;125;p1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6" name="Google Shape;126;p1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 name="Google Shape;127;p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0" name="Google Shape;130;p2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1" name="Google Shape;131;p2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2" name="Google Shape;132;p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21"/>
          <p:cNvSpPr txBox="1"/>
          <p:nvPr>
            <p:ph type="title"/>
          </p:nvPr>
        </p:nvSpPr>
        <p:spPr>
          <a:xfrm>
            <a:off x="457200" y="273050"/>
            <a:ext cx="3008400" cy="11619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5" name="Google Shape;135;p21"/>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136" name="Google Shape;136;p21"/>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37" name="Google Shape;137;p2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8" name="Google Shape;138;p2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9" name="Google Shape;139;p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22"/>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2" name="Google Shape;142;p22"/>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43" name="Google Shape;143;p22"/>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44" name="Google Shape;144;p2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5" name="Google Shape;145;p2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6" name="Google Shape;146;p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9" name="Google Shape;149;p23"/>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50" name="Google Shape;150;p2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1" name="Google Shape;151;p2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2" name="Google Shape;152;p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24"/>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5" name="Google Shape;155;p24"/>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56" name="Google Shape;156;p2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7" name="Google Shape;157;p2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8" name="Google Shape;158;p2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9" name="Shape 159"/>
        <p:cNvGrpSpPr/>
        <p:nvPr/>
      </p:nvGrpSpPr>
      <p:grpSpPr>
        <a:xfrm>
          <a:off x="0" y="0"/>
          <a:ext cx="0" cy="0"/>
          <a:chOff x="0" y="0"/>
          <a:chExt cx="0" cy="0"/>
        </a:xfrm>
      </p:grpSpPr>
      <p:sp>
        <p:nvSpPr>
          <p:cNvPr id="160" name="Google Shape;160;p25"/>
          <p:cNvSpPr txBox="1"/>
          <p:nvPr>
            <p:ph type="title"/>
          </p:nvPr>
        </p:nvSpPr>
        <p:spPr>
          <a:xfrm>
            <a:off x="623400" y="890050"/>
            <a:ext cx="17041200" cy="1145400"/>
          </a:xfrm>
          <a:prstGeom prst="rect">
            <a:avLst/>
          </a:prstGeom>
        </p:spPr>
        <p:txBody>
          <a:bodyPr anchorCtr="0" anchor="ctr" bIns="45700" lIns="91425" spcFirstLastPara="1" rIns="91425" wrap="square" tIns="45700">
            <a:no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1" name="Google Shape;161;p25"/>
          <p:cNvSpPr txBox="1"/>
          <p:nvPr>
            <p:ph idx="1" type="body"/>
          </p:nvPr>
        </p:nvSpPr>
        <p:spPr>
          <a:xfrm>
            <a:off x="623400" y="2304950"/>
            <a:ext cx="17041200" cy="6832800"/>
          </a:xfrm>
          <a:prstGeom prst="rect">
            <a:avLst/>
          </a:prstGeom>
        </p:spPr>
        <p:txBody>
          <a:bodyPr anchorCtr="0" anchor="t" bIns="45700" lIns="91425" spcFirstLastPara="1" rIns="91425" wrap="square" tIns="45700">
            <a:noAutofit/>
          </a:bodyPr>
          <a:lstStyle>
            <a:lvl1pPr indent="-431800" lvl="0" marL="457200" rtl="0">
              <a:spcBef>
                <a:spcPts val="640"/>
              </a:spcBef>
              <a:spcAft>
                <a:spcPts val="0"/>
              </a:spcAft>
              <a:buSzPts val="3200"/>
              <a:buChar char="•"/>
              <a:defRPr/>
            </a:lvl1pPr>
            <a:lvl2pPr indent="-406400" lvl="1" marL="914400" rtl="0">
              <a:spcBef>
                <a:spcPts val="560"/>
              </a:spcBef>
              <a:spcAft>
                <a:spcPts val="0"/>
              </a:spcAft>
              <a:buSzPts val="2800"/>
              <a:buChar char="–"/>
              <a:defRPr/>
            </a:lvl2pPr>
            <a:lvl3pPr indent="-381000" lvl="2" marL="1371600" rtl="0">
              <a:spcBef>
                <a:spcPts val="480"/>
              </a:spcBef>
              <a:spcAft>
                <a:spcPts val="0"/>
              </a:spcAft>
              <a:buSzPts val="24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62" name="Google Shape;162;p25"/>
          <p:cNvSpPr txBox="1"/>
          <p:nvPr>
            <p:ph idx="12" type="sldNum"/>
          </p:nvPr>
        </p:nvSpPr>
        <p:spPr>
          <a:xfrm>
            <a:off x="16980500" y="9362019"/>
            <a:ext cx="1097400" cy="7872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1 1">
  <p:cSld name="CAPTION_ONLY_1_1_1">
    <p:bg>
      <p:bgPr>
        <a:noFill/>
      </p:bgPr>
    </p:bg>
    <p:spTree>
      <p:nvGrpSpPr>
        <p:cNvPr id="163" name="Shape 163"/>
        <p:cNvGrpSpPr/>
        <p:nvPr/>
      </p:nvGrpSpPr>
      <p:grpSpPr>
        <a:xfrm>
          <a:off x="0" y="0"/>
          <a:ext cx="0" cy="0"/>
          <a:chOff x="0" y="0"/>
          <a:chExt cx="0" cy="0"/>
        </a:xfrm>
      </p:grpSpPr>
      <p:sp>
        <p:nvSpPr>
          <p:cNvPr id="164" name="Google Shape;164;p26"/>
          <p:cNvSpPr txBox="1"/>
          <p:nvPr>
            <p:ph type="ctrTitle"/>
          </p:nvPr>
        </p:nvSpPr>
        <p:spPr>
          <a:xfrm>
            <a:off x="1905675" y="1159550"/>
            <a:ext cx="13510800" cy="1210800"/>
          </a:xfrm>
          <a:prstGeom prst="rect">
            <a:avLst/>
          </a:prstGeom>
        </p:spPr>
        <p:txBody>
          <a:bodyPr anchorCtr="0" anchor="b" bIns="45700" lIns="91425" spcFirstLastPara="1" rIns="91425" wrap="square" tIns="45700">
            <a:noAutofit/>
          </a:bodyPr>
          <a:lstStyle>
            <a:lvl1pPr lvl="0" rtl="0">
              <a:spcBef>
                <a:spcPts val="0"/>
              </a:spcBef>
              <a:spcAft>
                <a:spcPts val="0"/>
              </a:spcAft>
              <a:buClr>
                <a:srgbClr val="000000"/>
              </a:buClr>
              <a:buSzPts val="6000"/>
              <a:buFont typeface="Proxima Nova"/>
              <a:buNone/>
              <a:defRPr sz="6000">
                <a:solidFill>
                  <a:srgbClr val="000000"/>
                </a:solidFill>
                <a:latin typeface="Proxima Nova"/>
                <a:ea typeface="Proxima Nova"/>
                <a:cs typeface="Proxima Nova"/>
                <a:sym typeface="Proxima Nova"/>
              </a:defRPr>
            </a:lvl1pPr>
            <a:lvl2pPr lvl="1" rtl="0" algn="ctr">
              <a:spcBef>
                <a:spcPts val="0"/>
              </a:spcBef>
              <a:spcAft>
                <a:spcPts val="0"/>
              </a:spcAft>
              <a:buClr>
                <a:srgbClr val="000000"/>
              </a:buClr>
              <a:buSzPts val="6000"/>
              <a:buNone/>
              <a:defRPr sz="6000">
                <a:solidFill>
                  <a:srgbClr val="000000"/>
                </a:solidFill>
              </a:defRPr>
            </a:lvl2pPr>
            <a:lvl3pPr lvl="2" rtl="0" algn="ctr">
              <a:spcBef>
                <a:spcPts val="0"/>
              </a:spcBef>
              <a:spcAft>
                <a:spcPts val="0"/>
              </a:spcAft>
              <a:buClr>
                <a:srgbClr val="000000"/>
              </a:buClr>
              <a:buSzPts val="6000"/>
              <a:buNone/>
              <a:defRPr sz="6000">
                <a:solidFill>
                  <a:srgbClr val="000000"/>
                </a:solidFill>
              </a:defRPr>
            </a:lvl3pPr>
            <a:lvl4pPr lvl="3" rtl="0" algn="ctr">
              <a:spcBef>
                <a:spcPts val="0"/>
              </a:spcBef>
              <a:spcAft>
                <a:spcPts val="0"/>
              </a:spcAft>
              <a:buClr>
                <a:srgbClr val="000000"/>
              </a:buClr>
              <a:buSzPts val="6000"/>
              <a:buNone/>
              <a:defRPr sz="6000">
                <a:solidFill>
                  <a:srgbClr val="000000"/>
                </a:solidFill>
              </a:defRPr>
            </a:lvl4pPr>
            <a:lvl5pPr lvl="4" rtl="0" algn="ctr">
              <a:spcBef>
                <a:spcPts val="0"/>
              </a:spcBef>
              <a:spcAft>
                <a:spcPts val="0"/>
              </a:spcAft>
              <a:buClr>
                <a:srgbClr val="000000"/>
              </a:buClr>
              <a:buSzPts val="6000"/>
              <a:buNone/>
              <a:defRPr sz="6000">
                <a:solidFill>
                  <a:srgbClr val="000000"/>
                </a:solidFill>
              </a:defRPr>
            </a:lvl5pPr>
            <a:lvl6pPr lvl="5" rtl="0" algn="ctr">
              <a:spcBef>
                <a:spcPts val="0"/>
              </a:spcBef>
              <a:spcAft>
                <a:spcPts val="0"/>
              </a:spcAft>
              <a:buClr>
                <a:srgbClr val="000000"/>
              </a:buClr>
              <a:buSzPts val="6000"/>
              <a:buNone/>
              <a:defRPr sz="6000">
                <a:solidFill>
                  <a:srgbClr val="000000"/>
                </a:solidFill>
              </a:defRPr>
            </a:lvl6pPr>
            <a:lvl7pPr lvl="6" rtl="0" algn="ctr">
              <a:spcBef>
                <a:spcPts val="0"/>
              </a:spcBef>
              <a:spcAft>
                <a:spcPts val="0"/>
              </a:spcAft>
              <a:buClr>
                <a:srgbClr val="000000"/>
              </a:buClr>
              <a:buSzPts val="6000"/>
              <a:buNone/>
              <a:defRPr sz="6000">
                <a:solidFill>
                  <a:srgbClr val="000000"/>
                </a:solidFill>
              </a:defRPr>
            </a:lvl7pPr>
            <a:lvl8pPr lvl="7" rtl="0" algn="ctr">
              <a:spcBef>
                <a:spcPts val="0"/>
              </a:spcBef>
              <a:spcAft>
                <a:spcPts val="0"/>
              </a:spcAft>
              <a:buClr>
                <a:srgbClr val="000000"/>
              </a:buClr>
              <a:buSzPts val="6000"/>
              <a:buNone/>
              <a:defRPr sz="6000">
                <a:solidFill>
                  <a:srgbClr val="000000"/>
                </a:solidFill>
              </a:defRPr>
            </a:lvl8pPr>
            <a:lvl9pPr lvl="8" rtl="0" algn="ctr">
              <a:spcBef>
                <a:spcPts val="0"/>
              </a:spcBef>
              <a:spcAft>
                <a:spcPts val="0"/>
              </a:spcAft>
              <a:buClr>
                <a:srgbClr val="000000"/>
              </a:buClr>
              <a:buSzPts val="6000"/>
              <a:buNone/>
              <a:defRPr sz="6000">
                <a:solidFill>
                  <a:srgbClr val="000000"/>
                </a:solidFill>
              </a:defRPr>
            </a:lvl9pPr>
          </a:lstStyle>
          <a:p/>
        </p:txBody>
      </p:sp>
      <p:sp>
        <p:nvSpPr>
          <p:cNvPr id="165" name="Google Shape;165;p26"/>
          <p:cNvSpPr txBox="1"/>
          <p:nvPr>
            <p:ph idx="1" type="subTitle"/>
          </p:nvPr>
        </p:nvSpPr>
        <p:spPr>
          <a:xfrm>
            <a:off x="1931000" y="2821300"/>
            <a:ext cx="14694600" cy="6652200"/>
          </a:xfrm>
          <a:prstGeom prst="rect">
            <a:avLst/>
          </a:prstGeom>
        </p:spPr>
        <p:txBody>
          <a:bodyPr anchorCtr="0" anchor="t" bIns="45700" lIns="91425" spcFirstLastPara="1" rIns="91425" wrap="square" tIns="45700">
            <a:noAutofit/>
          </a:bodyPr>
          <a:lstStyle>
            <a:lvl1pPr lvl="0" rtl="0">
              <a:spcBef>
                <a:spcPts val="0"/>
              </a:spcBef>
              <a:spcAft>
                <a:spcPts val="0"/>
              </a:spcAft>
              <a:buClr>
                <a:srgbClr val="000000"/>
              </a:buClr>
              <a:buSzPts val="3200"/>
              <a:buFont typeface="Proxima Nova"/>
              <a:buNone/>
              <a:defRPr>
                <a:solidFill>
                  <a:srgbClr val="000000"/>
                </a:solidFill>
                <a:latin typeface="Proxima Nova"/>
                <a:ea typeface="Proxima Nova"/>
                <a:cs typeface="Proxima Nova"/>
                <a:sym typeface="Proxima Nova"/>
              </a:defRPr>
            </a:lvl1pPr>
            <a:lvl2pPr lvl="1" rtl="0" algn="ctr">
              <a:spcBef>
                <a:spcPts val="0"/>
              </a:spcBef>
              <a:spcAft>
                <a:spcPts val="0"/>
              </a:spcAft>
              <a:buClr>
                <a:srgbClr val="FFB600"/>
              </a:buClr>
              <a:buSzPts val="6000"/>
              <a:buNone/>
              <a:defRPr sz="6000">
                <a:solidFill>
                  <a:srgbClr val="FFB600"/>
                </a:solidFill>
              </a:defRPr>
            </a:lvl2pPr>
            <a:lvl3pPr lvl="2" rtl="0" algn="ctr">
              <a:spcBef>
                <a:spcPts val="0"/>
              </a:spcBef>
              <a:spcAft>
                <a:spcPts val="0"/>
              </a:spcAft>
              <a:buClr>
                <a:srgbClr val="FFB600"/>
              </a:buClr>
              <a:buSzPts val="6000"/>
              <a:buNone/>
              <a:defRPr sz="6000">
                <a:solidFill>
                  <a:srgbClr val="FFB600"/>
                </a:solidFill>
              </a:defRPr>
            </a:lvl3pPr>
            <a:lvl4pPr lvl="3" rtl="0" algn="ctr">
              <a:spcBef>
                <a:spcPts val="0"/>
              </a:spcBef>
              <a:spcAft>
                <a:spcPts val="0"/>
              </a:spcAft>
              <a:buClr>
                <a:srgbClr val="FFB600"/>
              </a:buClr>
              <a:buSzPts val="6000"/>
              <a:buNone/>
              <a:defRPr sz="6000">
                <a:solidFill>
                  <a:srgbClr val="FFB600"/>
                </a:solidFill>
              </a:defRPr>
            </a:lvl4pPr>
            <a:lvl5pPr lvl="4" rtl="0" algn="ctr">
              <a:spcBef>
                <a:spcPts val="0"/>
              </a:spcBef>
              <a:spcAft>
                <a:spcPts val="0"/>
              </a:spcAft>
              <a:buClr>
                <a:srgbClr val="FFB600"/>
              </a:buClr>
              <a:buSzPts val="6000"/>
              <a:buNone/>
              <a:defRPr sz="6000">
                <a:solidFill>
                  <a:srgbClr val="FFB600"/>
                </a:solidFill>
              </a:defRPr>
            </a:lvl5pPr>
            <a:lvl6pPr lvl="5" rtl="0" algn="ctr">
              <a:spcBef>
                <a:spcPts val="0"/>
              </a:spcBef>
              <a:spcAft>
                <a:spcPts val="0"/>
              </a:spcAft>
              <a:buClr>
                <a:srgbClr val="FFB600"/>
              </a:buClr>
              <a:buSzPts val="6000"/>
              <a:buNone/>
              <a:defRPr sz="6000">
                <a:solidFill>
                  <a:srgbClr val="FFB600"/>
                </a:solidFill>
              </a:defRPr>
            </a:lvl6pPr>
            <a:lvl7pPr lvl="6" rtl="0" algn="ctr">
              <a:spcBef>
                <a:spcPts val="0"/>
              </a:spcBef>
              <a:spcAft>
                <a:spcPts val="0"/>
              </a:spcAft>
              <a:buClr>
                <a:srgbClr val="FFB600"/>
              </a:buClr>
              <a:buSzPts val="6000"/>
              <a:buNone/>
              <a:defRPr sz="6000">
                <a:solidFill>
                  <a:srgbClr val="FFB600"/>
                </a:solidFill>
              </a:defRPr>
            </a:lvl7pPr>
            <a:lvl8pPr lvl="7" rtl="0" algn="ctr">
              <a:spcBef>
                <a:spcPts val="0"/>
              </a:spcBef>
              <a:spcAft>
                <a:spcPts val="0"/>
              </a:spcAft>
              <a:buClr>
                <a:srgbClr val="FFB600"/>
              </a:buClr>
              <a:buSzPts val="6000"/>
              <a:buNone/>
              <a:defRPr sz="6000">
                <a:solidFill>
                  <a:srgbClr val="FFB600"/>
                </a:solidFill>
              </a:defRPr>
            </a:lvl8pPr>
            <a:lvl9pPr lvl="8" rtl="0" algn="ctr">
              <a:spcBef>
                <a:spcPts val="0"/>
              </a:spcBef>
              <a:spcAft>
                <a:spcPts val="0"/>
              </a:spcAft>
              <a:buClr>
                <a:srgbClr val="FFB600"/>
              </a:buClr>
              <a:buSzPts val="6000"/>
              <a:buNone/>
              <a:defRPr sz="6000">
                <a:solidFill>
                  <a:srgbClr val="FFB600"/>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1 1 1 1 1 1">
  <p:cSld name="CAPTION_ONLY_1_1_1_1_1_1_1">
    <p:bg>
      <p:bgPr>
        <a:noFill/>
      </p:bgPr>
    </p:bg>
    <p:spTree>
      <p:nvGrpSpPr>
        <p:cNvPr id="166" name="Shape 166"/>
        <p:cNvGrpSpPr/>
        <p:nvPr/>
      </p:nvGrpSpPr>
      <p:grpSpPr>
        <a:xfrm>
          <a:off x="0" y="0"/>
          <a:ext cx="0" cy="0"/>
          <a:chOff x="0" y="0"/>
          <a:chExt cx="0" cy="0"/>
        </a:xfrm>
      </p:grpSpPr>
      <p:sp>
        <p:nvSpPr>
          <p:cNvPr id="167" name="Google Shape;167;p27"/>
          <p:cNvSpPr txBox="1"/>
          <p:nvPr>
            <p:ph type="title"/>
          </p:nvPr>
        </p:nvSpPr>
        <p:spPr>
          <a:xfrm>
            <a:off x="1200750" y="2270050"/>
            <a:ext cx="8339400" cy="6283800"/>
          </a:xfrm>
          <a:prstGeom prst="rect">
            <a:avLst/>
          </a:prstGeom>
        </p:spPr>
        <p:txBody>
          <a:bodyPr anchorCtr="0" anchor="t" bIns="45700" lIns="91425" spcFirstLastPara="1" rIns="91425" wrap="square" tIns="45700">
            <a:noAutofit/>
          </a:bodyPr>
          <a:lstStyle>
            <a:lvl1pPr lvl="0" rtl="0">
              <a:spcBef>
                <a:spcPts val="0"/>
              </a:spcBef>
              <a:spcAft>
                <a:spcPts val="0"/>
              </a:spcAft>
              <a:buNone/>
              <a:defRPr sz="3600">
                <a:solidFill>
                  <a:srgbClr val="000000"/>
                </a:solidFill>
                <a:latin typeface="Proxima Nova"/>
                <a:ea typeface="Proxima Nova"/>
                <a:cs typeface="Proxima Nova"/>
                <a:sym typeface="Proxima Nova"/>
              </a:defRPr>
            </a:lvl1pPr>
            <a:lvl2pPr lvl="1" rtl="0">
              <a:spcBef>
                <a:spcPts val="0"/>
              </a:spcBef>
              <a:spcAft>
                <a:spcPts val="0"/>
              </a:spcAft>
              <a:buNone/>
              <a:defRPr>
                <a:latin typeface="Lato Light"/>
                <a:ea typeface="Lato Light"/>
                <a:cs typeface="Lato Light"/>
                <a:sym typeface="Lato Light"/>
              </a:defRPr>
            </a:lvl2pPr>
            <a:lvl3pPr lvl="2" rtl="0">
              <a:spcBef>
                <a:spcPts val="0"/>
              </a:spcBef>
              <a:spcAft>
                <a:spcPts val="0"/>
              </a:spcAft>
              <a:buNone/>
              <a:defRPr>
                <a:latin typeface="Lato Light"/>
                <a:ea typeface="Lato Light"/>
                <a:cs typeface="Lato Light"/>
                <a:sym typeface="Lato Light"/>
              </a:defRPr>
            </a:lvl3pPr>
            <a:lvl4pPr lvl="3" rtl="0">
              <a:spcBef>
                <a:spcPts val="0"/>
              </a:spcBef>
              <a:spcAft>
                <a:spcPts val="0"/>
              </a:spcAft>
              <a:buNone/>
              <a:defRPr>
                <a:latin typeface="Lato Light"/>
                <a:ea typeface="Lato Light"/>
                <a:cs typeface="Lato Light"/>
                <a:sym typeface="Lato Light"/>
              </a:defRPr>
            </a:lvl4pPr>
            <a:lvl5pPr lvl="4" rtl="0">
              <a:spcBef>
                <a:spcPts val="0"/>
              </a:spcBef>
              <a:spcAft>
                <a:spcPts val="0"/>
              </a:spcAft>
              <a:buNone/>
              <a:defRPr>
                <a:latin typeface="Lato Light"/>
                <a:ea typeface="Lato Light"/>
                <a:cs typeface="Lato Light"/>
                <a:sym typeface="Lato Light"/>
              </a:defRPr>
            </a:lvl5pPr>
            <a:lvl6pPr lvl="5" rtl="0">
              <a:spcBef>
                <a:spcPts val="0"/>
              </a:spcBef>
              <a:spcAft>
                <a:spcPts val="0"/>
              </a:spcAft>
              <a:buNone/>
              <a:defRPr>
                <a:latin typeface="Lato Light"/>
                <a:ea typeface="Lato Light"/>
                <a:cs typeface="Lato Light"/>
                <a:sym typeface="Lato Light"/>
              </a:defRPr>
            </a:lvl6pPr>
            <a:lvl7pPr lvl="6" rtl="0">
              <a:spcBef>
                <a:spcPts val="0"/>
              </a:spcBef>
              <a:spcAft>
                <a:spcPts val="0"/>
              </a:spcAft>
              <a:buNone/>
              <a:defRPr>
                <a:latin typeface="Lato Light"/>
                <a:ea typeface="Lato Light"/>
                <a:cs typeface="Lato Light"/>
                <a:sym typeface="Lato Light"/>
              </a:defRPr>
            </a:lvl7pPr>
            <a:lvl8pPr lvl="7" rtl="0">
              <a:spcBef>
                <a:spcPts val="0"/>
              </a:spcBef>
              <a:spcAft>
                <a:spcPts val="0"/>
              </a:spcAft>
              <a:buNone/>
              <a:defRPr>
                <a:latin typeface="Lato Light"/>
                <a:ea typeface="Lato Light"/>
                <a:cs typeface="Lato Light"/>
                <a:sym typeface="Lato Light"/>
              </a:defRPr>
            </a:lvl8pPr>
            <a:lvl9pPr lvl="8" rtl="0">
              <a:spcBef>
                <a:spcPts val="0"/>
              </a:spcBef>
              <a:spcAft>
                <a:spcPts val="0"/>
              </a:spcAft>
              <a:buNone/>
              <a:defRPr>
                <a:latin typeface="Lato Light"/>
                <a:ea typeface="Lato Light"/>
                <a:cs typeface="Lato Light"/>
                <a:sym typeface="Lato Light"/>
              </a:defRPr>
            </a:lvl9pPr>
          </a:lstStyle>
          <a:p/>
        </p:txBody>
      </p:sp>
      <p:sp>
        <p:nvSpPr>
          <p:cNvPr id="168" name="Google Shape;168;p27"/>
          <p:cNvSpPr/>
          <p:nvPr/>
        </p:nvSpPr>
        <p:spPr>
          <a:xfrm>
            <a:off x="-711800" y="9490800"/>
            <a:ext cx="7020000" cy="7020000"/>
          </a:xfrm>
          <a:prstGeom prst="ellipse">
            <a:avLst/>
          </a:prstGeom>
          <a:solidFill>
            <a:srgbClr val="7CC4FC"/>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pic>
        <p:nvPicPr>
          <p:cNvPr id="169" name="Google Shape;169;p27"/>
          <p:cNvPicPr preferRelativeResize="0"/>
          <p:nvPr/>
        </p:nvPicPr>
        <p:blipFill rotWithShape="1">
          <a:blip r:embed="rId2">
            <a:alphaModFix/>
          </a:blip>
          <a:srcRect b="619" l="38754" r="10908" t="-620"/>
          <a:stretch/>
        </p:blipFill>
        <p:spPr>
          <a:xfrm>
            <a:off x="10514800" y="-586750"/>
            <a:ext cx="8277647" cy="1095994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3.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6" name="Google Shape;86;p1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7" name="Google Shape;87;p1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1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5.jpg"/><Relationship Id="rId5" Type="http://schemas.openxmlformats.org/officeDocument/2006/relationships/image" Target="../media/image1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7.jpg"/><Relationship Id="rId5"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www.youtube.com/watch?v=mRLkAWW0Yi4"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www.youtube.com/watch?v=zUQRo1Yi-ZE" TargetMode="Externa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hyperlink" Target="https://traintool.zendesk.com/hc/nl/articles/115001464423-Vrienden-toevoegen" TargetMode="External"/><Relationship Id="rId4" Type="http://schemas.openxmlformats.org/officeDocument/2006/relationships/hyperlink" Target="https://traintool.zendesk.com/hc/nl/articles/115001516826-Feedback-vragen-aan-vriend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hyperlink" Target="https://drive.google.com/file/d/1z7CqQonzor5yhkLCaJUYiA1TT0oGDMGT/view"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28"/>
          <p:cNvPicPr preferRelativeResize="0"/>
          <p:nvPr/>
        </p:nvPicPr>
        <p:blipFill rotWithShape="1">
          <a:blip r:embed="rId3">
            <a:alphaModFix/>
          </a:blip>
          <a:srcRect b="0" l="0" r="0" t="0"/>
          <a:stretch/>
        </p:blipFill>
        <p:spPr>
          <a:xfrm>
            <a:off x="779147" y="7685804"/>
            <a:ext cx="5336020" cy="2321169"/>
          </a:xfrm>
          <a:prstGeom prst="rect">
            <a:avLst/>
          </a:prstGeom>
          <a:noFill/>
          <a:ln>
            <a:noFill/>
          </a:ln>
        </p:spPr>
      </p:pic>
      <p:pic>
        <p:nvPicPr>
          <p:cNvPr id="175" name="Google Shape;175;p28"/>
          <p:cNvPicPr preferRelativeResize="0"/>
          <p:nvPr/>
        </p:nvPicPr>
        <p:blipFill rotWithShape="1">
          <a:blip r:embed="rId4">
            <a:alphaModFix/>
          </a:blip>
          <a:srcRect b="0" l="20248" r="20248" t="0"/>
          <a:stretch/>
        </p:blipFill>
        <p:spPr>
          <a:xfrm>
            <a:off x="12223750" y="0"/>
            <a:ext cx="6064251" cy="7070538"/>
          </a:xfrm>
          <a:prstGeom prst="rect">
            <a:avLst/>
          </a:prstGeom>
          <a:noFill/>
          <a:ln>
            <a:noFill/>
          </a:ln>
        </p:spPr>
      </p:pic>
      <p:pic>
        <p:nvPicPr>
          <p:cNvPr id="176" name="Google Shape;176;p28"/>
          <p:cNvPicPr preferRelativeResize="0"/>
          <p:nvPr/>
        </p:nvPicPr>
        <p:blipFill rotWithShape="1">
          <a:blip r:embed="rId5">
            <a:alphaModFix/>
          </a:blip>
          <a:srcRect b="697" l="0" r="586" t="11041"/>
          <a:stretch/>
        </p:blipFill>
        <p:spPr>
          <a:xfrm flipH="1">
            <a:off x="5" y="0"/>
            <a:ext cx="12133145" cy="707054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37"/>
          <p:cNvPicPr preferRelativeResize="0"/>
          <p:nvPr/>
        </p:nvPicPr>
        <p:blipFill rotWithShape="1">
          <a:blip r:embed="rId3">
            <a:alphaModFix/>
          </a:blip>
          <a:srcRect b="288" l="0" r="0" t="288"/>
          <a:stretch/>
        </p:blipFill>
        <p:spPr>
          <a:xfrm>
            <a:off x="0" y="0"/>
            <a:ext cx="18394050" cy="10286999"/>
          </a:xfrm>
          <a:prstGeom prst="rect">
            <a:avLst/>
          </a:prstGeom>
          <a:noFill/>
          <a:ln>
            <a:noFill/>
          </a:ln>
        </p:spPr>
      </p:pic>
      <p:pic>
        <p:nvPicPr>
          <p:cNvPr id="250" name="Google Shape;250;p37"/>
          <p:cNvPicPr preferRelativeResize="0"/>
          <p:nvPr/>
        </p:nvPicPr>
        <p:blipFill>
          <a:blip r:embed="rId4">
            <a:alphaModFix/>
          </a:blip>
          <a:stretch>
            <a:fillRect/>
          </a:stretch>
        </p:blipFill>
        <p:spPr>
          <a:xfrm>
            <a:off x="2973575" y="1458375"/>
            <a:ext cx="12782400" cy="7582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38"/>
          <p:cNvPicPr preferRelativeResize="0"/>
          <p:nvPr/>
        </p:nvPicPr>
        <p:blipFill rotWithShape="1">
          <a:blip r:embed="rId3">
            <a:alphaModFix/>
          </a:blip>
          <a:srcRect b="0" l="0" r="0" t="0"/>
          <a:stretch/>
        </p:blipFill>
        <p:spPr>
          <a:xfrm>
            <a:off x="14725355" y="9413227"/>
            <a:ext cx="2207379" cy="2207379"/>
          </a:xfrm>
          <a:prstGeom prst="rect">
            <a:avLst/>
          </a:prstGeom>
          <a:noFill/>
          <a:ln>
            <a:noFill/>
          </a:ln>
        </p:spPr>
      </p:pic>
      <p:sp>
        <p:nvSpPr>
          <p:cNvPr id="256" name="Google Shape;256;p38"/>
          <p:cNvSpPr txBox="1"/>
          <p:nvPr/>
        </p:nvSpPr>
        <p:spPr>
          <a:xfrm>
            <a:off x="1251246" y="1391025"/>
            <a:ext cx="14340000" cy="807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US" sz="6000">
                <a:solidFill>
                  <a:srgbClr val="000078"/>
                </a:solidFill>
                <a:latin typeface="Proxima Nova Extrabold"/>
                <a:ea typeface="Proxima Nova Extrabold"/>
                <a:cs typeface="Proxima Nova Extrabold"/>
                <a:sym typeface="Proxima Nova Extrabold"/>
              </a:rPr>
              <a:t>Hoe kan ik beginnen met trainen?</a:t>
            </a:r>
            <a:endParaRPr>
              <a:solidFill>
                <a:srgbClr val="000078"/>
              </a:solidFill>
              <a:latin typeface="Proxima Nova Extrabold"/>
              <a:ea typeface="Proxima Nova Extrabold"/>
              <a:cs typeface="Proxima Nova Extrabold"/>
              <a:sym typeface="Proxima Nova Extrabold"/>
            </a:endParaRPr>
          </a:p>
        </p:txBody>
      </p:sp>
      <p:sp>
        <p:nvSpPr>
          <p:cNvPr id="257" name="Google Shape;257;p38"/>
          <p:cNvSpPr/>
          <p:nvPr/>
        </p:nvSpPr>
        <p:spPr>
          <a:xfrm>
            <a:off x="1405175" y="2923700"/>
            <a:ext cx="6443700" cy="5671500"/>
          </a:xfrm>
          <a:prstGeom prst="rect">
            <a:avLst/>
          </a:prstGeom>
          <a:solidFill>
            <a:srgbClr val="78C8FF">
              <a:alpha val="19220"/>
            </a:srgbClr>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2200"/>
              <a:buFont typeface="Arial"/>
              <a:buNone/>
            </a:pPr>
            <a:r>
              <a:rPr b="1" lang="en-US" sz="3200">
                <a:solidFill>
                  <a:schemeClr val="dk1"/>
                </a:solidFill>
                <a:latin typeface="Proxima Nova"/>
                <a:ea typeface="Proxima Nova"/>
                <a:cs typeface="Proxima Nova"/>
                <a:sym typeface="Proxima Nova"/>
              </a:rPr>
              <a:t>Stap 1. Uitnodiging accepteren</a:t>
            </a:r>
            <a:endParaRPr b="1" sz="32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2200"/>
              <a:buFont typeface="Arial"/>
              <a:buNone/>
            </a:pPr>
            <a:r>
              <a:t/>
            </a:r>
            <a:endParaRPr b="1" sz="32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US" sz="3000">
                <a:latin typeface="Proxima Nova"/>
                <a:ea typeface="Proxima Nova"/>
                <a:cs typeface="Proxima Nova"/>
                <a:sym typeface="Proxima Nova"/>
              </a:rPr>
              <a:t>Als je voor een TrainTool-programma bent uitgenodigd, heb je een e-mail ontvangen. Klik op ‘Meer lezen en meedoen’ om meer informatie over het programma te lezen zodat je weet wat er van je verwacht wordt. Klik op ‘Ik doe mee!’ om de uitnodiging te accepteren. Maak vervolgens je eigen wachtwoord aan.</a:t>
            </a:r>
            <a:endParaRPr sz="3000">
              <a:latin typeface="Proxima Nova"/>
              <a:ea typeface="Proxima Nova"/>
              <a:cs typeface="Proxima Nova"/>
              <a:sym typeface="Proxima Nova"/>
            </a:endParaRPr>
          </a:p>
          <a:p>
            <a:pPr indent="0" lvl="0" marL="0" rtl="0" algn="l">
              <a:spcBef>
                <a:spcPts val="0"/>
              </a:spcBef>
              <a:spcAft>
                <a:spcPts val="0"/>
              </a:spcAft>
              <a:buNone/>
            </a:pPr>
            <a:r>
              <a:t/>
            </a:r>
            <a:endParaRPr sz="2800">
              <a:solidFill>
                <a:schemeClr val="dk1"/>
              </a:solidFill>
              <a:latin typeface="Proxima Nova"/>
              <a:ea typeface="Proxima Nova"/>
              <a:cs typeface="Proxima Nova"/>
              <a:sym typeface="Proxima Nova"/>
            </a:endParaRPr>
          </a:p>
        </p:txBody>
      </p:sp>
      <p:pic>
        <p:nvPicPr>
          <p:cNvPr id="258" name="Google Shape;258;p38"/>
          <p:cNvPicPr preferRelativeResize="0"/>
          <p:nvPr/>
        </p:nvPicPr>
        <p:blipFill rotWithShape="1">
          <a:blip r:embed="rId4">
            <a:alphaModFix/>
          </a:blip>
          <a:srcRect b="-22240" l="2198" r="6184" t="-3482"/>
          <a:stretch/>
        </p:blipFill>
        <p:spPr>
          <a:xfrm>
            <a:off x="8235600" y="2923700"/>
            <a:ext cx="6772100" cy="5671500"/>
          </a:xfrm>
          <a:prstGeom prst="rect">
            <a:avLst/>
          </a:prstGeom>
          <a:noFill/>
          <a:ln>
            <a:noFill/>
          </a:ln>
        </p:spPr>
      </p:pic>
      <p:sp>
        <p:nvSpPr>
          <p:cNvPr id="259" name="Google Shape;259;p38"/>
          <p:cNvSpPr txBox="1"/>
          <p:nvPr/>
        </p:nvSpPr>
        <p:spPr>
          <a:xfrm>
            <a:off x="1418900" y="8881750"/>
            <a:ext cx="13588800" cy="1108200"/>
          </a:xfrm>
          <a:prstGeom prst="rect">
            <a:avLst/>
          </a:prstGeom>
          <a:solidFill>
            <a:srgbClr val="78C8FF">
              <a:alpha val="19220"/>
            </a:srgbClr>
          </a:solid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lang="en-US" sz="3000">
                <a:latin typeface="Proxima Nova"/>
                <a:ea typeface="Proxima Nova"/>
                <a:cs typeface="Proxima Nova"/>
                <a:sym typeface="Proxima Nova"/>
              </a:rPr>
              <a:t>Schrijf je je in via een zelfinschrijvingslink? Herkansers kunnen contact opnemen met TrainTool-support om aan de nieuwe klas en coach toegevoegd te worden.</a:t>
            </a:r>
            <a:endParaRPr sz="3000">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39"/>
          <p:cNvPicPr preferRelativeResize="0"/>
          <p:nvPr/>
        </p:nvPicPr>
        <p:blipFill rotWithShape="1">
          <a:blip r:embed="rId3">
            <a:alphaModFix/>
          </a:blip>
          <a:srcRect b="0" l="0" r="0" t="0"/>
          <a:stretch/>
        </p:blipFill>
        <p:spPr>
          <a:xfrm>
            <a:off x="14725355" y="9413227"/>
            <a:ext cx="2207379" cy="2207379"/>
          </a:xfrm>
          <a:prstGeom prst="rect">
            <a:avLst/>
          </a:prstGeom>
          <a:noFill/>
          <a:ln>
            <a:noFill/>
          </a:ln>
        </p:spPr>
      </p:pic>
      <p:sp>
        <p:nvSpPr>
          <p:cNvPr id="265" name="Google Shape;265;p39"/>
          <p:cNvSpPr txBox="1"/>
          <p:nvPr/>
        </p:nvSpPr>
        <p:spPr>
          <a:xfrm>
            <a:off x="1251246" y="1391025"/>
            <a:ext cx="14340000" cy="807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US" sz="6000">
                <a:solidFill>
                  <a:srgbClr val="000078"/>
                </a:solidFill>
                <a:latin typeface="Proxima Nova Extrabold"/>
                <a:ea typeface="Proxima Nova Extrabold"/>
                <a:cs typeface="Proxima Nova Extrabold"/>
                <a:sym typeface="Proxima Nova Extrabold"/>
              </a:rPr>
              <a:t>Hoe kan ik beginnen met trainen</a:t>
            </a:r>
            <a:r>
              <a:rPr lang="en-US" sz="6000">
                <a:solidFill>
                  <a:srgbClr val="000078"/>
                </a:solidFill>
                <a:latin typeface="Proxima Nova Extrabold"/>
                <a:ea typeface="Proxima Nova Extrabold"/>
                <a:cs typeface="Proxima Nova Extrabold"/>
                <a:sym typeface="Proxima Nova Extrabold"/>
              </a:rPr>
              <a:t>?</a:t>
            </a:r>
            <a:endParaRPr>
              <a:solidFill>
                <a:srgbClr val="000078"/>
              </a:solidFill>
              <a:latin typeface="Proxima Nova Extrabold"/>
              <a:ea typeface="Proxima Nova Extrabold"/>
              <a:cs typeface="Proxima Nova Extrabold"/>
              <a:sym typeface="Proxima Nova Extrabold"/>
            </a:endParaRPr>
          </a:p>
        </p:txBody>
      </p:sp>
      <p:sp>
        <p:nvSpPr>
          <p:cNvPr id="266" name="Google Shape;266;p39"/>
          <p:cNvSpPr/>
          <p:nvPr/>
        </p:nvSpPr>
        <p:spPr>
          <a:xfrm>
            <a:off x="7824450" y="2677175"/>
            <a:ext cx="7646100" cy="7192200"/>
          </a:xfrm>
          <a:prstGeom prst="rect">
            <a:avLst/>
          </a:prstGeom>
          <a:solidFill>
            <a:srgbClr val="78C8FF">
              <a:alpha val="192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US" sz="3200">
                <a:solidFill>
                  <a:schemeClr val="dk1"/>
                </a:solidFill>
                <a:latin typeface="Proxima Nova"/>
                <a:ea typeface="Proxima Nova"/>
                <a:cs typeface="Proxima Nova"/>
                <a:sym typeface="Proxima Nova"/>
              </a:rPr>
              <a:t>Stap 2. App of web? </a:t>
            </a:r>
            <a:endParaRPr b="1" sz="3200">
              <a:solidFill>
                <a:schemeClr val="dk1"/>
              </a:solidFill>
              <a:latin typeface="Proxima Nova"/>
              <a:ea typeface="Proxima Nova"/>
              <a:cs typeface="Proxima Nova"/>
              <a:sym typeface="Proxima Nova"/>
            </a:endParaRPr>
          </a:p>
          <a:p>
            <a:pPr indent="0" lvl="0" marL="0" rtl="0" algn="l">
              <a:lnSpc>
                <a:spcPct val="115000"/>
              </a:lnSpc>
              <a:spcBef>
                <a:spcPts val="1200"/>
              </a:spcBef>
              <a:spcAft>
                <a:spcPts val="0"/>
              </a:spcAft>
              <a:buNone/>
            </a:pPr>
            <a:r>
              <a:t/>
            </a:r>
            <a:endParaRPr b="1" sz="1200">
              <a:highlight>
                <a:srgbClr val="FFFFFF"/>
              </a:highlight>
            </a:endParaRPr>
          </a:p>
          <a:p>
            <a:pPr indent="0" lvl="0" marL="0" rtl="0" algn="l">
              <a:spcBef>
                <a:spcPts val="1200"/>
              </a:spcBef>
              <a:spcAft>
                <a:spcPts val="0"/>
              </a:spcAft>
              <a:buNone/>
            </a:pPr>
            <a:r>
              <a:rPr lang="en-US" sz="2600">
                <a:latin typeface="Proxima Nova"/>
                <a:ea typeface="Proxima Nova"/>
                <a:cs typeface="Proxima Nova"/>
                <a:sym typeface="Proxima Nova"/>
              </a:rPr>
              <a:t>Je kunt kiezen: ga je trainen op de mobiele app (iOS of Android) of in je browser, via je computer? Als je via de browser wilt trainen, kun je meteen doorgaan. Als je via de app wilt trainen, download je de TrainTool-app en kun je inloggen met het wachtwoord dat je net hebt aangemaakt. Je komt nu op de overzichtspagina van je programma terecht. Bekijk eerst de introductie van het programma om een beeld te krijgen van waar dit programma over gaat. Daarna kun je aan je eerste oefening beginnen door op de bovenste afbeelding te klikken.</a:t>
            </a:r>
            <a:endParaRPr sz="2600">
              <a:latin typeface="Proxima Nova"/>
              <a:ea typeface="Proxima Nova"/>
              <a:cs typeface="Proxima Nova"/>
              <a:sym typeface="Proxima Nova"/>
            </a:endParaRPr>
          </a:p>
          <a:p>
            <a:pPr indent="0" lvl="0" marL="0" marR="0" rtl="0" algn="l">
              <a:lnSpc>
                <a:spcPct val="100000"/>
              </a:lnSpc>
              <a:spcBef>
                <a:spcPts val="0"/>
              </a:spcBef>
              <a:spcAft>
                <a:spcPts val="0"/>
              </a:spcAft>
              <a:buNone/>
            </a:pPr>
            <a:r>
              <a:rPr lang="en-US" sz="2600">
                <a:latin typeface="Proxima Nova"/>
                <a:ea typeface="Proxima Nova"/>
                <a:cs typeface="Proxima Nova"/>
                <a:sym typeface="Proxima Nova"/>
              </a:rPr>
              <a:t>Let op! TrainTool werkt niet in </a:t>
            </a:r>
            <a:r>
              <a:rPr i="1" lang="en-US" sz="2600">
                <a:latin typeface="Proxima Nova"/>
                <a:ea typeface="Proxima Nova"/>
                <a:cs typeface="Proxima Nova"/>
                <a:sym typeface="Proxima Nova"/>
              </a:rPr>
              <a:t>Safari</a:t>
            </a:r>
            <a:r>
              <a:rPr lang="en-US" sz="2600">
                <a:latin typeface="Proxima Nova"/>
                <a:ea typeface="Proxima Nova"/>
                <a:cs typeface="Proxima Nova"/>
                <a:sym typeface="Proxima Nova"/>
              </a:rPr>
              <a:t>, dus het is nodig dat Macbook-gebruikers </a:t>
            </a:r>
            <a:r>
              <a:rPr i="1" lang="en-US" sz="2600">
                <a:latin typeface="Proxima Nova"/>
                <a:ea typeface="Proxima Nova"/>
                <a:cs typeface="Proxima Nova"/>
                <a:sym typeface="Proxima Nova"/>
              </a:rPr>
              <a:t>Google Chrome</a:t>
            </a:r>
            <a:r>
              <a:rPr lang="en-US" sz="2600">
                <a:latin typeface="Proxima Nova"/>
                <a:ea typeface="Proxima Nova"/>
                <a:cs typeface="Proxima Nova"/>
                <a:sym typeface="Proxima Nova"/>
              </a:rPr>
              <a:t> installeren.</a:t>
            </a:r>
            <a:endParaRPr sz="2600">
              <a:latin typeface="Proxima Nova"/>
              <a:ea typeface="Proxima Nova"/>
              <a:cs typeface="Proxima Nova"/>
              <a:sym typeface="Proxima Nova"/>
            </a:endParaRPr>
          </a:p>
          <a:p>
            <a:pPr indent="0" lvl="0" marL="0" rtl="0" algn="l">
              <a:spcBef>
                <a:spcPts val="0"/>
              </a:spcBef>
              <a:spcAft>
                <a:spcPts val="0"/>
              </a:spcAft>
              <a:buNone/>
            </a:pPr>
            <a:r>
              <a:t/>
            </a:r>
            <a:endParaRPr sz="2800">
              <a:solidFill>
                <a:schemeClr val="dk1"/>
              </a:solidFill>
              <a:latin typeface="Proxima Nova"/>
              <a:ea typeface="Proxima Nova"/>
              <a:cs typeface="Proxima Nova"/>
              <a:sym typeface="Proxima Nova"/>
            </a:endParaRPr>
          </a:p>
        </p:txBody>
      </p:sp>
      <p:pic>
        <p:nvPicPr>
          <p:cNvPr id="267" name="Google Shape;267;p39"/>
          <p:cNvPicPr preferRelativeResize="0"/>
          <p:nvPr/>
        </p:nvPicPr>
        <p:blipFill rotWithShape="1">
          <a:blip r:embed="rId4">
            <a:alphaModFix/>
          </a:blip>
          <a:srcRect b="0" l="0" r="0" t="0"/>
          <a:stretch/>
        </p:blipFill>
        <p:spPr>
          <a:xfrm>
            <a:off x="1251250" y="2677175"/>
            <a:ext cx="6202999" cy="5288875"/>
          </a:xfrm>
          <a:prstGeom prst="rect">
            <a:avLst/>
          </a:prstGeom>
          <a:noFill/>
          <a:ln>
            <a:noFill/>
          </a:ln>
        </p:spPr>
      </p:pic>
      <p:pic>
        <p:nvPicPr>
          <p:cNvPr descr="Afbeelding met tekst&#10;&#10;Automatisch gegenereerde beschrijving" id="268" name="Google Shape;268;p39"/>
          <p:cNvPicPr preferRelativeResize="0"/>
          <p:nvPr/>
        </p:nvPicPr>
        <p:blipFill rotWithShape="1">
          <a:blip r:embed="rId5">
            <a:alphaModFix/>
          </a:blip>
          <a:srcRect b="4937" l="2082" r="53143" t="80229"/>
          <a:stretch/>
        </p:blipFill>
        <p:spPr>
          <a:xfrm>
            <a:off x="1251250" y="8237375"/>
            <a:ext cx="6203000" cy="11758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40"/>
          <p:cNvPicPr preferRelativeResize="0"/>
          <p:nvPr/>
        </p:nvPicPr>
        <p:blipFill rotWithShape="1">
          <a:blip r:embed="rId3">
            <a:alphaModFix/>
          </a:blip>
          <a:srcRect b="0" l="0" r="0" t="0"/>
          <a:stretch/>
        </p:blipFill>
        <p:spPr>
          <a:xfrm>
            <a:off x="14725355" y="9413227"/>
            <a:ext cx="2207379" cy="2207379"/>
          </a:xfrm>
          <a:prstGeom prst="rect">
            <a:avLst/>
          </a:prstGeom>
          <a:noFill/>
          <a:ln>
            <a:noFill/>
          </a:ln>
        </p:spPr>
      </p:pic>
      <p:sp>
        <p:nvSpPr>
          <p:cNvPr id="274" name="Google Shape;274;p40"/>
          <p:cNvSpPr txBox="1"/>
          <p:nvPr/>
        </p:nvSpPr>
        <p:spPr>
          <a:xfrm>
            <a:off x="1251246" y="857625"/>
            <a:ext cx="14340000" cy="807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US" sz="6000">
                <a:solidFill>
                  <a:srgbClr val="000078"/>
                </a:solidFill>
                <a:latin typeface="Proxima Nova Extrabold"/>
                <a:ea typeface="Proxima Nova Extrabold"/>
                <a:cs typeface="Proxima Nova Extrabold"/>
                <a:sym typeface="Proxima Nova Extrabold"/>
              </a:rPr>
              <a:t>Hoe kan ik beginnen met trainen?</a:t>
            </a:r>
            <a:endParaRPr>
              <a:solidFill>
                <a:srgbClr val="000078"/>
              </a:solidFill>
              <a:latin typeface="Proxima Nova Extrabold"/>
              <a:ea typeface="Proxima Nova Extrabold"/>
              <a:cs typeface="Proxima Nova Extrabold"/>
              <a:sym typeface="Proxima Nova Extrabold"/>
            </a:endParaRPr>
          </a:p>
        </p:txBody>
      </p:sp>
      <p:sp>
        <p:nvSpPr>
          <p:cNvPr id="275" name="Google Shape;275;p40"/>
          <p:cNvSpPr/>
          <p:nvPr/>
        </p:nvSpPr>
        <p:spPr>
          <a:xfrm>
            <a:off x="1252775" y="2049375"/>
            <a:ext cx="9496200" cy="7855800"/>
          </a:xfrm>
          <a:prstGeom prst="rect">
            <a:avLst/>
          </a:prstGeom>
          <a:solidFill>
            <a:srgbClr val="78C8FF">
              <a:alpha val="192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b="1" sz="3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US" sz="3200">
                <a:solidFill>
                  <a:schemeClr val="dk1"/>
                </a:solidFill>
                <a:latin typeface="Proxima Nova"/>
                <a:ea typeface="Proxima Nova"/>
                <a:cs typeface="Proxima Nova"/>
                <a:sym typeface="Proxima Nova"/>
              </a:rPr>
              <a:t>Stap 3. Uitnodiging accepteren</a:t>
            </a:r>
            <a:endParaRPr b="1" sz="32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b="1" sz="3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lang="en-US" sz="3000">
                <a:latin typeface="Proxima Nova"/>
                <a:ea typeface="Proxima Nova"/>
                <a:cs typeface="Proxima Nova"/>
                <a:sym typeface="Proxima Nova"/>
              </a:rPr>
              <a:t>Om aan TrainTool te wennen, begin je met een testoefening. Je maakt kennis met de stappen binnen een oefening en controleert direct of alles werkt. Lees de situatie- en opdrachttekst en klik daarna op ‘Start oefening’ om de oefening te doen. Je camera begint automatisch met opnemen nadat de acteur is uitgesproken. Als je klaar bent, beëindig je de opname. </a:t>
            </a:r>
            <a:endParaRPr sz="3000">
              <a:latin typeface="Proxima Nova"/>
              <a:ea typeface="Proxima Nova"/>
              <a:cs typeface="Proxima Nova"/>
              <a:sym typeface="Proxima Nova"/>
            </a:endParaRPr>
          </a:p>
          <a:p>
            <a:pPr indent="0" lvl="0" marL="0" rtl="0" algn="l">
              <a:spcBef>
                <a:spcPts val="0"/>
              </a:spcBef>
              <a:spcAft>
                <a:spcPts val="0"/>
              </a:spcAft>
              <a:buNone/>
            </a:pPr>
            <a:r>
              <a:t/>
            </a:r>
            <a:endParaRPr sz="3000">
              <a:latin typeface="Proxima Nova"/>
              <a:ea typeface="Proxima Nova"/>
              <a:cs typeface="Proxima Nova"/>
              <a:sym typeface="Proxima Nova"/>
            </a:endParaRPr>
          </a:p>
          <a:p>
            <a:pPr indent="0" lvl="0" marL="0" rtl="0" algn="l">
              <a:spcBef>
                <a:spcPts val="0"/>
              </a:spcBef>
              <a:spcAft>
                <a:spcPts val="0"/>
              </a:spcAft>
              <a:buNone/>
            </a:pPr>
            <a:r>
              <a:rPr lang="en-US" sz="3000">
                <a:latin typeface="Proxima Nova"/>
                <a:ea typeface="Proxima Nova"/>
                <a:cs typeface="Proxima Nova"/>
                <a:sym typeface="Proxima Nova"/>
              </a:rPr>
              <a:t>Je kunt nu je opname terugkijken. Wellicht wat confronterend de eerste keer, maar geen zorgen, dit went snel! Vink vervolgens de beoordelingscriteria aan die je in je antwoord terugziet. Als je een criterium in je antwoord mist, doe de oefening dan nog eens. Ben je tevreden? Sla dan de oefening op.</a:t>
            </a:r>
            <a:endParaRPr sz="3000">
              <a:latin typeface="Proxima Nova"/>
              <a:ea typeface="Proxima Nova"/>
              <a:cs typeface="Proxima Nova"/>
              <a:sym typeface="Proxima Nova"/>
            </a:endParaRPr>
          </a:p>
          <a:p>
            <a:pPr indent="0" lvl="0" marL="0" rtl="0" algn="l">
              <a:spcBef>
                <a:spcPts val="0"/>
              </a:spcBef>
              <a:spcAft>
                <a:spcPts val="0"/>
              </a:spcAft>
              <a:buNone/>
            </a:pPr>
            <a:r>
              <a:t/>
            </a:r>
            <a:endParaRPr sz="3000">
              <a:latin typeface="Proxima Nova"/>
              <a:ea typeface="Proxima Nova"/>
              <a:cs typeface="Proxima Nova"/>
              <a:sym typeface="Proxima Nova"/>
            </a:endParaRPr>
          </a:p>
          <a:p>
            <a:pPr indent="0" lvl="0" marL="0" rtl="0" algn="l">
              <a:spcBef>
                <a:spcPts val="0"/>
              </a:spcBef>
              <a:spcAft>
                <a:spcPts val="0"/>
              </a:spcAft>
              <a:buNone/>
            </a:pPr>
            <a:r>
              <a:t/>
            </a:r>
            <a:endParaRPr sz="2800">
              <a:solidFill>
                <a:schemeClr val="dk1"/>
              </a:solidFill>
              <a:latin typeface="Proxima Nova"/>
              <a:ea typeface="Proxima Nova"/>
              <a:cs typeface="Proxima Nova"/>
              <a:sym typeface="Proxima Nova"/>
            </a:endParaRPr>
          </a:p>
        </p:txBody>
      </p:sp>
      <p:pic>
        <p:nvPicPr>
          <p:cNvPr id="276" name="Google Shape;276;p40"/>
          <p:cNvPicPr preferRelativeResize="0"/>
          <p:nvPr/>
        </p:nvPicPr>
        <p:blipFill rotWithShape="1">
          <a:blip r:embed="rId4">
            <a:alphaModFix/>
          </a:blip>
          <a:srcRect b="-1946" l="17838" r="24374" t="6069"/>
          <a:stretch/>
        </p:blipFill>
        <p:spPr>
          <a:xfrm>
            <a:off x="10962600" y="1976550"/>
            <a:ext cx="5970123" cy="5549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41"/>
          <p:cNvPicPr preferRelativeResize="0"/>
          <p:nvPr/>
        </p:nvPicPr>
        <p:blipFill rotWithShape="1">
          <a:blip r:embed="rId3">
            <a:alphaModFix/>
          </a:blip>
          <a:srcRect b="0" l="0" r="0" t="0"/>
          <a:stretch/>
        </p:blipFill>
        <p:spPr>
          <a:xfrm>
            <a:off x="14725355" y="9413227"/>
            <a:ext cx="2207379" cy="2207379"/>
          </a:xfrm>
          <a:prstGeom prst="rect">
            <a:avLst/>
          </a:prstGeom>
          <a:noFill/>
          <a:ln>
            <a:noFill/>
          </a:ln>
        </p:spPr>
      </p:pic>
      <p:sp>
        <p:nvSpPr>
          <p:cNvPr id="282" name="Google Shape;282;p41"/>
          <p:cNvSpPr txBox="1"/>
          <p:nvPr/>
        </p:nvSpPr>
        <p:spPr>
          <a:xfrm>
            <a:off x="1251246" y="1086225"/>
            <a:ext cx="14340000" cy="807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US" sz="6000">
                <a:solidFill>
                  <a:srgbClr val="000078"/>
                </a:solidFill>
                <a:latin typeface="Proxima Nova Extrabold"/>
                <a:ea typeface="Proxima Nova Extrabold"/>
                <a:cs typeface="Proxima Nova Extrabold"/>
                <a:sym typeface="Proxima Nova Extrabold"/>
              </a:rPr>
              <a:t>Hoe kan ik beginnen met trainen?</a:t>
            </a:r>
            <a:endParaRPr>
              <a:solidFill>
                <a:srgbClr val="000078"/>
              </a:solidFill>
              <a:latin typeface="Proxima Nova Extrabold"/>
              <a:ea typeface="Proxima Nova Extrabold"/>
              <a:cs typeface="Proxima Nova Extrabold"/>
              <a:sym typeface="Proxima Nova Extrabold"/>
            </a:endParaRPr>
          </a:p>
        </p:txBody>
      </p:sp>
      <p:sp>
        <p:nvSpPr>
          <p:cNvPr id="283" name="Google Shape;283;p41"/>
          <p:cNvSpPr/>
          <p:nvPr/>
        </p:nvSpPr>
        <p:spPr>
          <a:xfrm>
            <a:off x="7824450" y="2677175"/>
            <a:ext cx="5998800" cy="6420300"/>
          </a:xfrm>
          <a:prstGeom prst="rect">
            <a:avLst/>
          </a:prstGeom>
          <a:solidFill>
            <a:srgbClr val="78C8FF">
              <a:alpha val="192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US" sz="3200">
                <a:solidFill>
                  <a:schemeClr val="dk1"/>
                </a:solidFill>
                <a:latin typeface="Proxima Nova"/>
                <a:ea typeface="Proxima Nova"/>
                <a:cs typeface="Proxima Nova"/>
                <a:sym typeface="Proxima Nova"/>
              </a:rPr>
              <a:t>Stap 4. Aan de slag! </a:t>
            </a:r>
            <a:endParaRPr b="1" sz="3200">
              <a:solidFill>
                <a:schemeClr val="dk1"/>
              </a:solidFill>
              <a:latin typeface="Proxima Nova"/>
              <a:ea typeface="Proxima Nova"/>
              <a:cs typeface="Proxima Nova"/>
              <a:sym typeface="Proxima Nova"/>
            </a:endParaRPr>
          </a:p>
          <a:p>
            <a:pPr indent="0" lvl="0" marL="0" rtl="0" algn="l">
              <a:lnSpc>
                <a:spcPct val="115000"/>
              </a:lnSpc>
              <a:spcBef>
                <a:spcPts val="1200"/>
              </a:spcBef>
              <a:spcAft>
                <a:spcPts val="0"/>
              </a:spcAft>
              <a:buNone/>
            </a:pPr>
            <a:r>
              <a:t/>
            </a:r>
            <a:endParaRPr b="1" sz="1200">
              <a:highlight>
                <a:srgbClr val="FFFFFF"/>
              </a:highlight>
            </a:endParaRPr>
          </a:p>
          <a:p>
            <a:pPr indent="0" lvl="0" marL="0" rtl="0" algn="l">
              <a:spcBef>
                <a:spcPts val="1200"/>
              </a:spcBef>
              <a:spcAft>
                <a:spcPts val="0"/>
              </a:spcAft>
              <a:buNone/>
            </a:pPr>
            <a:r>
              <a:rPr lang="en-US" sz="2600">
                <a:latin typeface="Proxima Nova"/>
                <a:ea typeface="Proxima Nova"/>
                <a:cs typeface="Proxima Nova"/>
                <a:sym typeface="Proxima Nova"/>
              </a:rPr>
              <a:t>Als je de testoefening hebt afgerond, kun je verder gaan met het programma waarvoor je bent uitgenodigd. Je kunt je gemaakte oefeningen altijd terugvinden via de ‘Programma’ pagina. </a:t>
            </a:r>
            <a:endParaRPr sz="2600">
              <a:latin typeface="Proxima Nova"/>
              <a:ea typeface="Proxima Nova"/>
              <a:cs typeface="Proxima Nova"/>
              <a:sym typeface="Proxima Nova"/>
            </a:endParaRPr>
          </a:p>
          <a:p>
            <a:pPr indent="0" lvl="0" marL="0" rtl="0" algn="l">
              <a:spcBef>
                <a:spcPts val="0"/>
              </a:spcBef>
              <a:spcAft>
                <a:spcPts val="0"/>
              </a:spcAft>
              <a:buNone/>
            </a:pPr>
            <a:r>
              <a:t/>
            </a:r>
            <a:endParaRPr sz="2600">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US" sz="2600">
                <a:latin typeface="Proxima Nova"/>
                <a:ea typeface="Proxima Nova"/>
                <a:cs typeface="Proxima Nova"/>
                <a:sym typeface="Proxima Nova"/>
              </a:rPr>
              <a:t>Eventueel ontvangen feedback en feedbackverzoeken vind je onder ‘Meldingen’.</a:t>
            </a:r>
            <a:endParaRPr sz="2600">
              <a:latin typeface="Proxima Nova"/>
              <a:ea typeface="Proxima Nova"/>
              <a:cs typeface="Proxima Nova"/>
              <a:sym typeface="Proxima Nova"/>
            </a:endParaRPr>
          </a:p>
          <a:p>
            <a:pPr indent="0" lvl="0" marL="0" rtl="0" algn="l">
              <a:spcBef>
                <a:spcPts val="0"/>
              </a:spcBef>
              <a:spcAft>
                <a:spcPts val="0"/>
              </a:spcAft>
              <a:buNone/>
            </a:pPr>
            <a:r>
              <a:t/>
            </a:r>
            <a:endParaRPr sz="2600">
              <a:latin typeface="Proxima Nova"/>
              <a:ea typeface="Proxima Nova"/>
              <a:cs typeface="Proxima Nova"/>
              <a:sym typeface="Proxima Nova"/>
            </a:endParaRPr>
          </a:p>
          <a:p>
            <a:pPr indent="0" lvl="0" marL="0" rtl="0" algn="l">
              <a:spcBef>
                <a:spcPts val="0"/>
              </a:spcBef>
              <a:spcAft>
                <a:spcPts val="0"/>
              </a:spcAft>
              <a:buNone/>
            </a:pPr>
            <a:r>
              <a:t/>
            </a:r>
            <a:endParaRPr sz="2800">
              <a:solidFill>
                <a:schemeClr val="dk1"/>
              </a:solidFill>
              <a:latin typeface="Proxima Nova"/>
              <a:ea typeface="Proxima Nova"/>
              <a:cs typeface="Proxima Nova"/>
              <a:sym typeface="Proxima Nova"/>
            </a:endParaRPr>
          </a:p>
        </p:txBody>
      </p:sp>
      <p:pic>
        <p:nvPicPr>
          <p:cNvPr id="284" name="Google Shape;284;p41"/>
          <p:cNvPicPr preferRelativeResize="0"/>
          <p:nvPr/>
        </p:nvPicPr>
        <p:blipFill rotWithShape="1">
          <a:blip r:embed="rId4">
            <a:alphaModFix/>
          </a:blip>
          <a:srcRect b="0" l="16919" r="34054" t="1185"/>
          <a:stretch/>
        </p:blipFill>
        <p:spPr>
          <a:xfrm>
            <a:off x="1251250" y="2677175"/>
            <a:ext cx="6160201" cy="6420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2"/>
          <p:cNvSpPr txBox="1"/>
          <p:nvPr/>
        </p:nvSpPr>
        <p:spPr>
          <a:xfrm>
            <a:off x="1339425" y="1352225"/>
            <a:ext cx="12865500" cy="1566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1" lang="en-US" sz="6000">
                <a:solidFill>
                  <a:srgbClr val="000078"/>
                </a:solidFill>
                <a:latin typeface="Proxima Nova Extrabold"/>
                <a:ea typeface="Proxima Nova Extrabold"/>
                <a:cs typeface="Proxima Nova Extrabold"/>
                <a:sym typeface="Proxima Nova Extrabold"/>
              </a:rPr>
              <a:t>Wat als er technisch iets mis gaat?</a:t>
            </a:r>
            <a:endParaRPr/>
          </a:p>
        </p:txBody>
      </p:sp>
      <p:sp>
        <p:nvSpPr>
          <p:cNvPr id="290" name="Google Shape;290;p42"/>
          <p:cNvSpPr/>
          <p:nvPr/>
        </p:nvSpPr>
        <p:spPr>
          <a:xfrm>
            <a:off x="0" y="9375575"/>
            <a:ext cx="7456500" cy="37800"/>
          </a:xfrm>
          <a:prstGeom prst="rect">
            <a:avLst/>
          </a:prstGeom>
          <a:solidFill>
            <a:srgbClr val="0000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1" name="Google Shape;291;p42"/>
          <p:cNvPicPr preferRelativeResize="0"/>
          <p:nvPr/>
        </p:nvPicPr>
        <p:blipFill rotWithShape="1">
          <a:blip r:embed="rId3">
            <a:alphaModFix/>
          </a:blip>
          <a:srcRect b="0" l="0" r="0" t="0"/>
          <a:stretch/>
        </p:blipFill>
        <p:spPr>
          <a:xfrm>
            <a:off x="14725355" y="9413227"/>
            <a:ext cx="2207379" cy="2207379"/>
          </a:xfrm>
          <a:prstGeom prst="rect">
            <a:avLst/>
          </a:prstGeom>
          <a:noFill/>
          <a:ln>
            <a:noFill/>
          </a:ln>
        </p:spPr>
      </p:pic>
      <p:pic>
        <p:nvPicPr>
          <p:cNvPr descr="Video camera" id="292" name="Google Shape;292;p42"/>
          <p:cNvPicPr preferRelativeResize="0"/>
          <p:nvPr/>
        </p:nvPicPr>
        <p:blipFill rotWithShape="1">
          <a:blip r:embed="rId4">
            <a:alphaModFix/>
          </a:blip>
          <a:srcRect b="0" l="0" r="0" t="0"/>
          <a:stretch/>
        </p:blipFill>
        <p:spPr>
          <a:xfrm>
            <a:off x="6417739" y="5328121"/>
            <a:ext cx="941593" cy="941593"/>
          </a:xfrm>
          <a:prstGeom prst="rect">
            <a:avLst/>
          </a:prstGeom>
          <a:noFill/>
          <a:ln>
            <a:noFill/>
          </a:ln>
        </p:spPr>
      </p:pic>
      <p:sp>
        <p:nvSpPr>
          <p:cNvPr id="293" name="Google Shape;293;p42"/>
          <p:cNvSpPr txBox="1"/>
          <p:nvPr>
            <p:ph idx="4294967295" type="title"/>
          </p:nvPr>
        </p:nvSpPr>
        <p:spPr>
          <a:xfrm>
            <a:off x="1368650" y="3460700"/>
            <a:ext cx="13800600" cy="3897900"/>
          </a:xfrm>
          <a:prstGeom prst="rect">
            <a:avLst/>
          </a:prstGeom>
        </p:spPr>
        <p:txBody>
          <a:bodyPr anchorCtr="0" anchor="ctr" bIns="45700" lIns="91425" spcFirstLastPara="1" rIns="91425" wrap="square" tIns="45700">
            <a:noAutofit/>
          </a:bodyPr>
          <a:lstStyle/>
          <a:p>
            <a:pPr indent="0" lvl="0" marL="0" rtl="0" algn="l">
              <a:lnSpc>
                <a:spcPct val="107000"/>
              </a:lnSpc>
              <a:spcBef>
                <a:spcPts val="0"/>
              </a:spcBef>
              <a:spcAft>
                <a:spcPts val="0"/>
              </a:spcAft>
              <a:buClr>
                <a:schemeClr val="dk1"/>
              </a:buClr>
              <a:buSzPts val="1100"/>
              <a:buFont typeface="Arial"/>
              <a:buNone/>
            </a:pPr>
            <a:r>
              <a:rPr lang="en-US" sz="2600">
                <a:solidFill>
                  <a:srgbClr val="404040"/>
                </a:solidFill>
                <a:latin typeface="Proxima Nova"/>
                <a:ea typeface="Proxima Nova"/>
                <a:cs typeface="Proxima Nova"/>
                <a:sym typeface="Proxima Nova"/>
              </a:rPr>
              <a:t>Mocht je tegen technische problemen aanlopen, bijvoorbeeld tijdens het instellen van je camera of het opslaan van filmpjes, neem dan contact op met het </a:t>
            </a:r>
            <a:r>
              <a:rPr b="1" lang="en-US" sz="2600">
                <a:solidFill>
                  <a:srgbClr val="404040"/>
                </a:solidFill>
                <a:latin typeface="Proxima Nova"/>
                <a:ea typeface="Proxima Nova"/>
                <a:cs typeface="Proxima Nova"/>
                <a:sym typeface="Proxima Nova"/>
              </a:rPr>
              <a:t>Support Team</a:t>
            </a:r>
            <a:r>
              <a:rPr lang="en-US" sz="2600">
                <a:solidFill>
                  <a:srgbClr val="404040"/>
                </a:solidFill>
                <a:latin typeface="Proxima Nova"/>
                <a:ea typeface="Proxima Nova"/>
                <a:cs typeface="Proxima Nova"/>
                <a:sym typeface="Proxima Nova"/>
              </a:rPr>
              <a:t> van Traintool:</a:t>
            </a:r>
            <a:endParaRPr sz="2600">
              <a:solidFill>
                <a:srgbClr val="404040"/>
              </a:solidFill>
              <a:latin typeface="Proxima Nova"/>
              <a:ea typeface="Proxima Nova"/>
              <a:cs typeface="Proxima Nova"/>
              <a:sym typeface="Proxima Nova"/>
            </a:endParaRPr>
          </a:p>
          <a:p>
            <a:pPr indent="-393700" lvl="0" marL="457200" rtl="0" algn="l">
              <a:lnSpc>
                <a:spcPct val="107000"/>
              </a:lnSpc>
              <a:spcBef>
                <a:spcPts val="800"/>
              </a:spcBef>
              <a:spcAft>
                <a:spcPts val="0"/>
              </a:spcAft>
              <a:buSzPts val="2600"/>
              <a:buFont typeface="Proxima Nova"/>
              <a:buChar char="●"/>
            </a:pPr>
            <a:r>
              <a:rPr lang="en-US" sz="2600">
                <a:solidFill>
                  <a:srgbClr val="404040"/>
                </a:solidFill>
                <a:latin typeface="Proxima Nova"/>
                <a:ea typeface="Proxima Nova"/>
                <a:cs typeface="Proxima Nova"/>
                <a:sym typeface="Proxima Nova"/>
              </a:rPr>
              <a:t>per mail (</a:t>
            </a:r>
            <a:r>
              <a:rPr lang="en-US" sz="2600">
                <a:solidFill>
                  <a:srgbClr val="0070C0"/>
                </a:solidFill>
                <a:latin typeface="Proxima Nova"/>
                <a:ea typeface="Proxima Nova"/>
                <a:cs typeface="Proxima Nova"/>
                <a:sym typeface="Proxima Nova"/>
              </a:rPr>
              <a:t>support@traintool.com</a:t>
            </a:r>
            <a:r>
              <a:rPr lang="en-US" sz="2600">
                <a:solidFill>
                  <a:srgbClr val="404040"/>
                </a:solidFill>
                <a:latin typeface="Proxima Nova"/>
                <a:ea typeface="Proxima Nova"/>
                <a:cs typeface="Proxima Nova"/>
                <a:sym typeface="Proxima Nova"/>
              </a:rPr>
              <a:t>) </a:t>
            </a:r>
            <a:endParaRPr sz="2600">
              <a:solidFill>
                <a:srgbClr val="404040"/>
              </a:solidFill>
              <a:latin typeface="Proxima Nova"/>
              <a:ea typeface="Proxima Nova"/>
              <a:cs typeface="Proxima Nova"/>
              <a:sym typeface="Proxima Nova"/>
            </a:endParaRPr>
          </a:p>
          <a:p>
            <a:pPr indent="-393700" lvl="0" marL="457200" rtl="0" algn="l">
              <a:lnSpc>
                <a:spcPct val="107000"/>
              </a:lnSpc>
              <a:spcBef>
                <a:spcPts val="0"/>
              </a:spcBef>
              <a:spcAft>
                <a:spcPts val="0"/>
              </a:spcAft>
              <a:buSzPts val="2600"/>
              <a:buFont typeface="Proxima Nova"/>
              <a:buChar char="●"/>
            </a:pPr>
            <a:r>
              <a:rPr lang="en-US" sz="2600">
                <a:solidFill>
                  <a:srgbClr val="404040"/>
                </a:solidFill>
                <a:latin typeface="Proxima Nova"/>
                <a:ea typeface="Proxima Nova"/>
                <a:cs typeface="Proxima Nova"/>
                <a:sym typeface="Proxima Nova"/>
              </a:rPr>
              <a:t>per telefoon (030-8906555)</a:t>
            </a:r>
            <a:endParaRPr sz="2600">
              <a:solidFill>
                <a:srgbClr val="404040"/>
              </a:solidFill>
              <a:latin typeface="Proxima Nova"/>
              <a:ea typeface="Proxima Nova"/>
              <a:cs typeface="Proxima Nova"/>
              <a:sym typeface="Proxima Nova"/>
            </a:endParaRPr>
          </a:p>
          <a:p>
            <a:pPr indent="-393700" lvl="0" marL="457200" rtl="0" algn="l">
              <a:lnSpc>
                <a:spcPct val="107000"/>
              </a:lnSpc>
              <a:spcBef>
                <a:spcPts val="0"/>
              </a:spcBef>
              <a:spcAft>
                <a:spcPts val="0"/>
              </a:spcAft>
              <a:buSzPts val="2600"/>
              <a:buFont typeface="Proxima Nova"/>
              <a:buChar char="●"/>
            </a:pPr>
            <a:r>
              <a:rPr lang="en-US" sz="2600">
                <a:solidFill>
                  <a:srgbClr val="404040"/>
                </a:solidFill>
                <a:latin typeface="Proxima Nova"/>
                <a:ea typeface="Proxima Nova"/>
                <a:cs typeface="Proxima Nova"/>
                <a:sym typeface="Proxima Nova"/>
              </a:rPr>
              <a:t>via de chat (Help-knop rechtsonder in beeld) </a:t>
            </a:r>
            <a:endParaRPr sz="2600">
              <a:solidFill>
                <a:srgbClr val="404040"/>
              </a:solidFill>
              <a:latin typeface="Proxima Nova"/>
              <a:ea typeface="Proxima Nova"/>
              <a:cs typeface="Proxima Nova"/>
              <a:sym typeface="Proxima Nova"/>
            </a:endParaRPr>
          </a:p>
          <a:p>
            <a:pPr indent="0" lvl="0" marL="0" rtl="0" algn="l">
              <a:lnSpc>
                <a:spcPct val="107000"/>
              </a:lnSpc>
              <a:spcBef>
                <a:spcPts val="800"/>
              </a:spcBef>
              <a:spcAft>
                <a:spcPts val="0"/>
              </a:spcAft>
              <a:buNone/>
            </a:pPr>
            <a:r>
              <a:t/>
            </a:r>
            <a:endParaRPr sz="2600">
              <a:solidFill>
                <a:srgbClr val="404040"/>
              </a:solidFill>
              <a:latin typeface="Proxima Nova"/>
              <a:ea typeface="Proxima Nova"/>
              <a:cs typeface="Proxima Nova"/>
              <a:sym typeface="Proxima Nova"/>
            </a:endParaRPr>
          </a:p>
          <a:p>
            <a:pPr indent="0" lvl="0" marL="0" rtl="0" algn="l">
              <a:lnSpc>
                <a:spcPct val="107000"/>
              </a:lnSpc>
              <a:spcBef>
                <a:spcPts val="800"/>
              </a:spcBef>
              <a:spcAft>
                <a:spcPts val="0"/>
              </a:spcAft>
              <a:buNone/>
            </a:pPr>
            <a:r>
              <a:rPr lang="en-US" sz="2600">
                <a:solidFill>
                  <a:srgbClr val="404040"/>
                </a:solidFill>
                <a:latin typeface="Proxima Nova"/>
                <a:ea typeface="Proxima Nova"/>
                <a:cs typeface="Proxima Nova"/>
                <a:sym typeface="Proxima Nova"/>
              </a:rPr>
              <a:t>Aarzel niet om contact met ons op te nemen, we helpen je graag verder!</a:t>
            </a:r>
            <a:endParaRPr sz="2600">
              <a:solidFill>
                <a:srgbClr val="404040"/>
              </a:solidFill>
              <a:latin typeface="Proxima Nova"/>
              <a:ea typeface="Proxima Nova"/>
              <a:cs typeface="Proxima Nova"/>
              <a:sym typeface="Proxima Nova"/>
            </a:endParaRPr>
          </a:p>
          <a:p>
            <a:pPr indent="0" lvl="0" marL="0" rtl="0" algn="l">
              <a:spcBef>
                <a:spcPts val="800"/>
              </a:spcBef>
              <a:spcAft>
                <a:spcPts val="0"/>
              </a:spcAft>
              <a:buClr>
                <a:schemeClr val="dk1"/>
              </a:buClr>
              <a:buSzPts val="2200"/>
              <a:buFont typeface="Arial"/>
              <a:buNone/>
            </a:pPr>
            <a:r>
              <a:t/>
            </a:r>
            <a:endParaRPr b="1" sz="2800">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i="1" sz="28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282D2"/>
        </a:solidFill>
      </p:bgPr>
    </p:bg>
    <p:spTree>
      <p:nvGrpSpPr>
        <p:cNvPr id="180" name="Shape 180"/>
        <p:cNvGrpSpPr/>
        <p:nvPr/>
      </p:nvGrpSpPr>
      <p:grpSpPr>
        <a:xfrm>
          <a:off x="0" y="0"/>
          <a:ext cx="0" cy="0"/>
          <a:chOff x="0" y="0"/>
          <a:chExt cx="0" cy="0"/>
        </a:xfrm>
      </p:grpSpPr>
      <p:sp>
        <p:nvSpPr>
          <p:cNvPr id="181" name="Google Shape;181;p29"/>
          <p:cNvSpPr/>
          <p:nvPr/>
        </p:nvSpPr>
        <p:spPr>
          <a:xfrm>
            <a:off x="-247200" y="-210700"/>
            <a:ext cx="6382200" cy="10651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9"/>
          <p:cNvSpPr txBox="1"/>
          <p:nvPr/>
        </p:nvSpPr>
        <p:spPr>
          <a:xfrm>
            <a:off x="1028700" y="1009919"/>
            <a:ext cx="4795500" cy="2820900"/>
          </a:xfrm>
          <a:prstGeom prst="rect">
            <a:avLst/>
          </a:prstGeom>
          <a:noFill/>
          <a:ln>
            <a:noFill/>
          </a:ln>
        </p:spPr>
        <p:txBody>
          <a:bodyPr anchorCtr="0" anchor="t" bIns="0" lIns="0" spcFirstLastPara="1" rIns="0" wrap="square" tIns="0">
            <a:noAutofit/>
          </a:bodyPr>
          <a:lstStyle/>
          <a:p>
            <a:pPr indent="0" lvl="0" marL="0" marR="0" rtl="0" algn="l">
              <a:lnSpc>
                <a:spcPct val="105000"/>
              </a:lnSpc>
              <a:spcBef>
                <a:spcPts val="0"/>
              </a:spcBef>
              <a:spcAft>
                <a:spcPts val="0"/>
              </a:spcAft>
              <a:buNone/>
            </a:pPr>
            <a:r>
              <a:rPr b="1" lang="en-US" sz="9600">
                <a:solidFill>
                  <a:srgbClr val="000078"/>
                </a:solidFill>
                <a:latin typeface="Proxima Nova Extrabold"/>
                <a:ea typeface="Proxima Nova Extrabold"/>
                <a:cs typeface="Proxima Nova Extrabold"/>
                <a:sym typeface="Proxima Nova Extrabold"/>
              </a:rPr>
              <a:t>&lt;naam vak&gt;</a:t>
            </a:r>
            <a:endParaRPr b="1" sz="9600">
              <a:solidFill>
                <a:srgbClr val="000078"/>
              </a:solidFill>
              <a:latin typeface="Proxima Nova Extrabold"/>
              <a:ea typeface="Proxima Nova Extrabold"/>
              <a:cs typeface="Proxima Nova Extrabold"/>
              <a:sym typeface="Proxima Nova Extrabold"/>
            </a:endParaRPr>
          </a:p>
        </p:txBody>
      </p:sp>
      <p:pic>
        <p:nvPicPr>
          <p:cNvPr id="183" name="Google Shape;183;p29"/>
          <p:cNvPicPr preferRelativeResize="0"/>
          <p:nvPr/>
        </p:nvPicPr>
        <p:blipFill rotWithShape="1">
          <a:blip r:embed="rId3">
            <a:alphaModFix/>
          </a:blip>
          <a:srcRect b="0" l="0" r="0" t="0"/>
          <a:stretch/>
        </p:blipFill>
        <p:spPr>
          <a:xfrm>
            <a:off x="4751618" y="9603675"/>
            <a:ext cx="2820963" cy="2820963"/>
          </a:xfrm>
          <a:prstGeom prst="rect">
            <a:avLst/>
          </a:prstGeom>
          <a:noFill/>
          <a:ln>
            <a:noFill/>
          </a:ln>
        </p:spPr>
      </p:pic>
      <p:grpSp>
        <p:nvGrpSpPr>
          <p:cNvPr id="184" name="Google Shape;184;p29"/>
          <p:cNvGrpSpPr/>
          <p:nvPr/>
        </p:nvGrpSpPr>
        <p:grpSpPr>
          <a:xfrm>
            <a:off x="6819450" y="1104875"/>
            <a:ext cx="4404375" cy="6869100"/>
            <a:chOff x="-957400" y="101567"/>
            <a:chExt cx="5872500" cy="9158800"/>
          </a:xfrm>
        </p:grpSpPr>
        <p:sp>
          <p:nvSpPr>
            <p:cNvPr id="185" name="Google Shape;185;p29"/>
            <p:cNvSpPr txBox="1"/>
            <p:nvPr/>
          </p:nvSpPr>
          <p:spPr>
            <a:xfrm>
              <a:off x="-928300" y="101567"/>
              <a:ext cx="5814300" cy="6762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None/>
              </a:pPr>
              <a:r>
                <a:rPr b="1" lang="en-US" sz="3000">
                  <a:solidFill>
                    <a:srgbClr val="FFFFFF"/>
                  </a:solidFill>
                  <a:latin typeface="Proxima Nova Extrabold"/>
                  <a:ea typeface="Proxima Nova Extrabold"/>
                  <a:cs typeface="Proxima Nova Extrabold"/>
                  <a:sym typeface="Proxima Nova Extrabold"/>
                </a:rPr>
                <a:t>Wat ga je leren?</a:t>
              </a:r>
              <a:endParaRPr/>
            </a:p>
          </p:txBody>
        </p:sp>
        <p:sp>
          <p:nvSpPr>
            <p:cNvPr id="186" name="Google Shape;186;p29"/>
            <p:cNvSpPr/>
            <p:nvPr/>
          </p:nvSpPr>
          <p:spPr>
            <a:xfrm>
              <a:off x="-957400" y="1320800"/>
              <a:ext cx="5537100" cy="50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9"/>
            <p:cNvSpPr txBox="1"/>
            <p:nvPr/>
          </p:nvSpPr>
          <p:spPr>
            <a:xfrm>
              <a:off x="-928300" y="1914567"/>
              <a:ext cx="5843400" cy="7345800"/>
            </a:xfrm>
            <a:prstGeom prst="rect">
              <a:avLst/>
            </a:prstGeom>
            <a:noFill/>
            <a:ln>
              <a:noFill/>
            </a:ln>
          </p:spPr>
          <p:txBody>
            <a:bodyPr anchorCtr="0" anchor="t" bIns="0" lIns="0" spcFirstLastPara="1" rIns="0" wrap="square" tIns="0">
              <a:noAutofit/>
            </a:bodyPr>
            <a:lstStyle/>
            <a:p>
              <a:pPr indent="0" lvl="0" marL="0" marR="0" rtl="0" algn="l">
                <a:lnSpc>
                  <a:spcPct val="139964"/>
                </a:lnSpc>
                <a:spcBef>
                  <a:spcPts val="0"/>
                </a:spcBef>
                <a:spcAft>
                  <a:spcPts val="0"/>
                </a:spcAft>
                <a:buNone/>
              </a:pPr>
              <a:r>
                <a:rPr lang="en-US" sz="2600">
                  <a:solidFill>
                    <a:srgbClr val="FFFFFF"/>
                  </a:solidFill>
                  <a:latin typeface="Proxima Nova"/>
                  <a:ea typeface="Proxima Nova"/>
                  <a:cs typeface="Proxima Nova"/>
                  <a:sym typeface="Proxima Nova"/>
                </a:rPr>
                <a:t>Voor het vak </a:t>
              </a:r>
              <a:r>
                <a:rPr i="1" lang="en-US" sz="2600">
                  <a:solidFill>
                    <a:srgbClr val="FFFFFF"/>
                  </a:solidFill>
                  <a:latin typeface="Proxima Nova"/>
                  <a:ea typeface="Proxima Nova"/>
                  <a:cs typeface="Proxima Nova"/>
                  <a:sym typeface="Proxima Nova"/>
                </a:rPr>
                <a:t>&lt;naam vak&gt;</a:t>
              </a:r>
              <a:r>
                <a:rPr lang="en-US" sz="2600">
                  <a:solidFill>
                    <a:srgbClr val="FFFFFF"/>
                  </a:solidFill>
                  <a:latin typeface="Proxima Nova"/>
                  <a:ea typeface="Proxima Nova"/>
                  <a:cs typeface="Proxima Nova"/>
                  <a:sym typeface="Proxima Nova"/>
                </a:rPr>
                <a:t> ga je gebruikmaken van het TrainTool-programma </a:t>
              </a:r>
              <a:r>
                <a:rPr i="1" lang="en-US" sz="2600">
                  <a:solidFill>
                    <a:srgbClr val="FFFFFF"/>
                  </a:solidFill>
                  <a:latin typeface="Proxima Nova"/>
                  <a:ea typeface="Proxima Nova"/>
                  <a:cs typeface="Proxima Nova"/>
                  <a:sym typeface="Proxima Nova"/>
                </a:rPr>
                <a:t>&lt;naam programma(s)&gt;</a:t>
              </a:r>
              <a:r>
                <a:rPr lang="en-US" sz="2600">
                  <a:solidFill>
                    <a:srgbClr val="FFFFFF"/>
                  </a:solidFill>
                  <a:latin typeface="Proxima Nova"/>
                  <a:ea typeface="Proxima Nova"/>
                  <a:cs typeface="Proxima Nova"/>
                  <a:sym typeface="Proxima Nova"/>
                </a:rPr>
                <a:t>.  </a:t>
              </a:r>
              <a:endParaRPr sz="2600">
                <a:solidFill>
                  <a:srgbClr val="FFFFFF"/>
                </a:solidFill>
                <a:latin typeface="Proxima Nova"/>
                <a:ea typeface="Proxima Nova"/>
                <a:cs typeface="Proxima Nova"/>
                <a:sym typeface="Proxima Nova"/>
              </a:endParaRPr>
            </a:p>
            <a:p>
              <a:pPr indent="0" lvl="0" marL="0" marR="0" rtl="0" algn="l">
                <a:lnSpc>
                  <a:spcPct val="139964"/>
                </a:lnSpc>
                <a:spcBef>
                  <a:spcPts val="0"/>
                </a:spcBef>
                <a:spcAft>
                  <a:spcPts val="0"/>
                </a:spcAft>
                <a:buNone/>
              </a:pPr>
              <a:r>
                <a:t/>
              </a:r>
              <a:endParaRPr sz="2600">
                <a:solidFill>
                  <a:srgbClr val="FFFFFF"/>
                </a:solidFill>
                <a:latin typeface="Proxima Nova"/>
                <a:ea typeface="Proxima Nova"/>
                <a:cs typeface="Proxima Nova"/>
                <a:sym typeface="Proxima Nova"/>
              </a:endParaRPr>
            </a:p>
            <a:p>
              <a:pPr indent="0" lvl="0" marL="0" marR="0" rtl="0" algn="l">
                <a:lnSpc>
                  <a:spcPct val="139964"/>
                </a:lnSpc>
                <a:spcBef>
                  <a:spcPts val="0"/>
                </a:spcBef>
                <a:spcAft>
                  <a:spcPts val="0"/>
                </a:spcAft>
                <a:buNone/>
              </a:pPr>
              <a:r>
                <a:rPr lang="en-US" sz="2600">
                  <a:solidFill>
                    <a:srgbClr val="FFFFFF"/>
                  </a:solidFill>
                  <a:latin typeface="Proxima Nova"/>
                  <a:ea typeface="Proxima Nova"/>
                  <a:cs typeface="Proxima Nova"/>
                  <a:sym typeface="Proxima Nova"/>
                </a:rPr>
                <a:t>Dit programma is erop gericht om jouw vaardigheden op het gebied van &lt;vul in: thema’s&gt; verder te ontwikkelen. </a:t>
              </a:r>
              <a:endParaRPr sz="2600">
                <a:solidFill>
                  <a:srgbClr val="FFFFFF"/>
                </a:solidFill>
                <a:latin typeface="Proxima Nova"/>
                <a:ea typeface="Proxima Nova"/>
                <a:cs typeface="Proxima Nova"/>
                <a:sym typeface="Proxima Nova"/>
              </a:endParaRPr>
            </a:p>
            <a:p>
              <a:pPr indent="0" lvl="0" marL="0" marR="0" rtl="0" algn="l">
                <a:lnSpc>
                  <a:spcPct val="139964"/>
                </a:lnSpc>
                <a:spcBef>
                  <a:spcPts val="0"/>
                </a:spcBef>
                <a:spcAft>
                  <a:spcPts val="0"/>
                </a:spcAft>
                <a:buNone/>
              </a:pPr>
              <a:r>
                <a:t/>
              </a:r>
              <a:endParaRPr b="1" sz="2600">
                <a:solidFill>
                  <a:srgbClr val="FFFFFF"/>
                </a:solidFill>
                <a:latin typeface="Proxima Nova"/>
                <a:ea typeface="Proxima Nova"/>
                <a:cs typeface="Proxima Nova"/>
                <a:sym typeface="Proxima Nova"/>
              </a:endParaRPr>
            </a:p>
          </p:txBody>
        </p:sp>
      </p:grpSp>
      <p:grpSp>
        <p:nvGrpSpPr>
          <p:cNvPr id="188" name="Google Shape;188;p29"/>
          <p:cNvGrpSpPr/>
          <p:nvPr/>
        </p:nvGrpSpPr>
        <p:grpSpPr>
          <a:xfrm>
            <a:off x="12197250" y="1104875"/>
            <a:ext cx="5777550" cy="6538775"/>
            <a:chOff x="-4" y="-66683"/>
            <a:chExt cx="7703400" cy="8718367"/>
          </a:xfrm>
        </p:grpSpPr>
        <p:sp>
          <p:nvSpPr>
            <p:cNvPr id="189" name="Google Shape;189;p29"/>
            <p:cNvSpPr txBox="1"/>
            <p:nvPr/>
          </p:nvSpPr>
          <p:spPr>
            <a:xfrm>
              <a:off x="-4" y="-66683"/>
              <a:ext cx="7703400" cy="6762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None/>
              </a:pPr>
              <a:r>
                <a:rPr b="1" lang="en-US" sz="3000">
                  <a:solidFill>
                    <a:srgbClr val="FFFFFF"/>
                  </a:solidFill>
                  <a:latin typeface="Proxima Nova Extrabold"/>
                  <a:ea typeface="Proxima Nova Extrabold"/>
                  <a:cs typeface="Proxima Nova Extrabold"/>
                  <a:sym typeface="Proxima Nova Extrabold"/>
                </a:rPr>
                <a:t>Waarom dit online programma?</a:t>
              </a:r>
              <a:endParaRPr/>
            </a:p>
          </p:txBody>
        </p:sp>
        <p:sp>
          <p:nvSpPr>
            <p:cNvPr id="190" name="Google Shape;190;p29"/>
            <p:cNvSpPr txBox="1"/>
            <p:nvPr/>
          </p:nvSpPr>
          <p:spPr>
            <a:xfrm>
              <a:off x="-4" y="1702183"/>
              <a:ext cx="7387200" cy="6949500"/>
            </a:xfrm>
            <a:prstGeom prst="rect">
              <a:avLst/>
            </a:prstGeom>
            <a:noFill/>
            <a:ln>
              <a:noFill/>
            </a:ln>
          </p:spPr>
          <p:txBody>
            <a:bodyPr anchorCtr="0" anchor="t" bIns="0" lIns="0" spcFirstLastPara="1" rIns="0" wrap="square" tIns="0">
              <a:noAutofit/>
            </a:bodyPr>
            <a:lstStyle/>
            <a:p>
              <a:pPr indent="-393700" lvl="0" marL="457200" rtl="0" algn="l">
                <a:lnSpc>
                  <a:spcPct val="139964"/>
                </a:lnSpc>
                <a:spcBef>
                  <a:spcPts val="0"/>
                </a:spcBef>
                <a:spcAft>
                  <a:spcPts val="0"/>
                </a:spcAft>
                <a:buClr>
                  <a:srgbClr val="FFFFFF"/>
                </a:buClr>
                <a:buSzPts val="2600"/>
                <a:buFont typeface="Proxima Nova"/>
                <a:buChar char="●"/>
              </a:pPr>
              <a:r>
                <a:rPr lang="en-US" sz="2600">
                  <a:solidFill>
                    <a:srgbClr val="FFFFFF"/>
                  </a:solidFill>
                  <a:latin typeface="Proxima Nova"/>
                  <a:ea typeface="Proxima Nova"/>
                  <a:cs typeface="Proxima Nova"/>
                  <a:sym typeface="Proxima Nova"/>
                </a:rPr>
                <a:t>&lt;reden&gt;</a:t>
              </a:r>
              <a:endParaRPr sz="2600">
                <a:solidFill>
                  <a:srgbClr val="FFFFFF"/>
                </a:solidFill>
                <a:latin typeface="Proxima Nova"/>
                <a:ea typeface="Proxima Nova"/>
                <a:cs typeface="Proxima Nova"/>
                <a:sym typeface="Proxima Nova"/>
              </a:endParaRPr>
            </a:p>
            <a:p>
              <a:pPr indent="-393700" lvl="0" marL="457200" rtl="0" algn="l">
                <a:lnSpc>
                  <a:spcPct val="139964"/>
                </a:lnSpc>
                <a:spcBef>
                  <a:spcPts val="0"/>
                </a:spcBef>
                <a:spcAft>
                  <a:spcPts val="0"/>
                </a:spcAft>
                <a:buClr>
                  <a:srgbClr val="FFFFFF"/>
                </a:buClr>
                <a:buSzPts val="2600"/>
                <a:buFont typeface="Proxima Nova"/>
                <a:buChar char="●"/>
              </a:pPr>
              <a:r>
                <a:rPr lang="en-US" sz="2600">
                  <a:solidFill>
                    <a:srgbClr val="FFFFFF"/>
                  </a:solidFill>
                  <a:latin typeface="Proxima Nova"/>
                  <a:ea typeface="Proxima Nova"/>
                  <a:cs typeface="Proxima Nova"/>
                  <a:sym typeface="Proxima Nova"/>
                </a:rPr>
                <a:t>&lt;reden&gt;</a:t>
              </a:r>
              <a:endParaRPr sz="2600">
                <a:solidFill>
                  <a:srgbClr val="FFFFFF"/>
                </a:solidFill>
                <a:latin typeface="Proxima Nova"/>
                <a:ea typeface="Proxima Nova"/>
                <a:cs typeface="Proxima Nova"/>
                <a:sym typeface="Proxima Nova"/>
              </a:endParaRPr>
            </a:p>
            <a:p>
              <a:pPr indent="-393700" lvl="0" marL="457200" rtl="0" algn="l">
                <a:lnSpc>
                  <a:spcPct val="139964"/>
                </a:lnSpc>
                <a:spcBef>
                  <a:spcPts val="0"/>
                </a:spcBef>
                <a:spcAft>
                  <a:spcPts val="0"/>
                </a:spcAft>
                <a:buClr>
                  <a:srgbClr val="FFFFFF"/>
                </a:buClr>
                <a:buSzPts val="2600"/>
                <a:buFont typeface="Proxima Nova"/>
                <a:buChar char="●"/>
              </a:pPr>
              <a:r>
                <a:rPr lang="en-US" sz="2600">
                  <a:solidFill>
                    <a:srgbClr val="FFFFFF"/>
                  </a:solidFill>
                  <a:latin typeface="Proxima Nova"/>
                  <a:ea typeface="Proxima Nova"/>
                  <a:cs typeface="Proxima Nova"/>
                  <a:sym typeface="Proxima Nova"/>
                </a:rPr>
                <a:t>&lt;reden&gt;</a:t>
              </a:r>
              <a:endParaRPr sz="2600">
                <a:solidFill>
                  <a:srgbClr val="FFFFFF"/>
                </a:solidFill>
                <a:latin typeface="Proxima Nova"/>
                <a:ea typeface="Proxima Nova"/>
                <a:cs typeface="Proxima Nova"/>
                <a:sym typeface="Proxima Nova"/>
              </a:endParaRPr>
            </a:p>
            <a:p>
              <a:pPr indent="-393700" lvl="0" marL="457200" rtl="0" algn="l">
                <a:lnSpc>
                  <a:spcPct val="139964"/>
                </a:lnSpc>
                <a:spcBef>
                  <a:spcPts val="0"/>
                </a:spcBef>
                <a:spcAft>
                  <a:spcPts val="0"/>
                </a:spcAft>
                <a:buClr>
                  <a:srgbClr val="FFFFFF"/>
                </a:buClr>
                <a:buSzPts val="2600"/>
                <a:buFont typeface="Proxima Nova"/>
                <a:buChar char="●"/>
              </a:pPr>
              <a:r>
                <a:rPr lang="en-US" sz="2600">
                  <a:solidFill>
                    <a:srgbClr val="FFFFFF"/>
                  </a:solidFill>
                  <a:latin typeface="Proxima Nova"/>
                  <a:ea typeface="Proxima Nova"/>
                  <a:cs typeface="Proxima Nova"/>
                  <a:sym typeface="Proxima Nova"/>
                </a:rPr>
                <a:t>&lt;reden&gt; </a:t>
              </a:r>
              <a:endParaRPr/>
            </a:p>
          </p:txBody>
        </p:sp>
      </p:grpSp>
      <p:sp>
        <p:nvSpPr>
          <p:cNvPr id="191" name="Google Shape;191;p29"/>
          <p:cNvSpPr/>
          <p:nvPr/>
        </p:nvSpPr>
        <p:spPr>
          <a:xfrm>
            <a:off x="12197250" y="2002725"/>
            <a:ext cx="4152900" cy="38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5F7"/>
        </a:solidFill>
      </p:bgPr>
    </p:bg>
    <p:spTree>
      <p:nvGrpSpPr>
        <p:cNvPr id="195" name="Shape 195"/>
        <p:cNvGrpSpPr/>
        <p:nvPr/>
      </p:nvGrpSpPr>
      <p:grpSpPr>
        <a:xfrm>
          <a:off x="0" y="0"/>
          <a:ext cx="0" cy="0"/>
          <a:chOff x="0" y="0"/>
          <a:chExt cx="0" cy="0"/>
        </a:xfrm>
      </p:grpSpPr>
      <p:sp>
        <p:nvSpPr>
          <p:cNvPr id="196" name="Google Shape;196;p30"/>
          <p:cNvSpPr/>
          <p:nvPr/>
        </p:nvSpPr>
        <p:spPr>
          <a:xfrm>
            <a:off x="7281157" y="439192"/>
            <a:ext cx="10570800" cy="9389400"/>
          </a:xfrm>
          <a:prstGeom prst="rect">
            <a:avLst/>
          </a:prstGeom>
          <a:solidFill>
            <a:srgbClr val="78C8FF">
              <a:alpha val="192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n deze video laten we zien wat je kunt verwachten van een online programma in TrainTool." id="197" name="Google Shape;197;p30" title="Methodevideo TrainTool programma">
            <a:hlinkClick r:id="rId3"/>
          </p:cNvPr>
          <p:cNvPicPr preferRelativeResize="0"/>
          <p:nvPr/>
        </p:nvPicPr>
        <p:blipFill>
          <a:blip r:embed="rId4">
            <a:alphaModFix/>
          </a:blip>
          <a:stretch>
            <a:fillRect/>
          </a:stretch>
        </p:blipFill>
        <p:spPr>
          <a:xfrm>
            <a:off x="9134650" y="2150575"/>
            <a:ext cx="6679700" cy="5009775"/>
          </a:xfrm>
          <a:prstGeom prst="rect">
            <a:avLst/>
          </a:prstGeom>
          <a:noFill/>
          <a:ln>
            <a:noFill/>
          </a:ln>
        </p:spPr>
      </p:pic>
      <p:sp>
        <p:nvSpPr>
          <p:cNvPr id="198" name="Google Shape;198;p30"/>
          <p:cNvSpPr txBox="1"/>
          <p:nvPr>
            <p:ph idx="4294967295" type="ctrTitle"/>
          </p:nvPr>
        </p:nvSpPr>
        <p:spPr>
          <a:xfrm>
            <a:off x="378050" y="569100"/>
            <a:ext cx="13510800" cy="1210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6500">
                <a:solidFill>
                  <a:srgbClr val="04047C"/>
                </a:solidFill>
                <a:latin typeface="Proxima Nova"/>
                <a:ea typeface="Proxima Nova"/>
                <a:cs typeface="Proxima Nova"/>
                <a:sym typeface="Proxima Nova"/>
              </a:rPr>
              <a:t>Wat is TrainTool?</a:t>
            </a:r>
            <a:endParaRPr b="1" sz="6500">
              <a:solidFill>
                <a:srgbClr val="04047C"/>
              </a:solidFill>
              <a:latin typeface="Proxima Nova"/>
              <a:ea typeface="Proxima Nova"/>
              <a:cs typeface="Proxima Nova"/>
              <a:sym typeface="Proxima Nova"/>
            </a:endParaRPr>
          </a:p>
        </p:txBody>
      </p:sp>
      <p:sp>
        <p:nvSpPr>
          <p:cNvPr id="199" name="Google Shape;199;p30"/>
          <p:cNvSpPr txBox="1"/>
          <p:nvPr>
            <p:ph idx="4294967295" type="title"/>
          </p:nvPr>
        </p:nvSpPr>
        <p:spPr>
          <a:xfrm>
            <a:off x="378050" y="2292025"/>
            <a:ext cx="6750600" cy="6727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200"/>
              <a:buFont typeface="Arial"/>
              <a:buNone/>
            </a:pPr>
            <a:r>
              <a:rPr b="1" lang="en-US" sz="2800">
                <a:latin typeface="Proxima Nova"/>
                <a:ea typeface="Proxima Nova"/>
                <a:cs typeface="Proxima Nova"/>
                <a:sym typeface="Proxima Nova"/>
              </a:rPr>
              <a:t>TrainTool is een online leeromgeving waarin je communicatieve vaardigheden kunt trainen. </a:t>
            </a:r>
            <a:endParaRPr b="1" sz="2800">
              <a:latin typeface="Proxima Nova"/>
              <a:ea typeface="Proxima Nova"/>
              <a:cs typeface="Proxima Nova"/>
              <a:sym typeface="Proxima Nova"/>
            </a:endParaRPr>
          </a:p>
          <a:p>
            <a:pPr indent="0" lvl="0" marL="0" rtl="0" algn="l">
              <a:spcBef>
                <a:spcPts val="0"/>
              </a:spcBef>
              <a:spcAft>
                <a:spcPts val="0"/>
              </a:spcAft>
              <a:buClr>
                <a:schemeClr val="dk1"/>
              </a:buClr>
              <a:buSzPts val="2200"/>
              <a:buFont typeface="Arial"/>
              <a:buNone/>
            </a:pPr>
            <a:r>
              <a:t/>
            </a:r>
            <a:endParaRPr b="1" sz="2800">
              <a:latin typeface="Proxima Nova"/>
              <a:ea typeface="Proxima Nova"/>
              <a:cs typeface="Proxima Nova"/>
              <a:sym typeface="Proxima Nova"/>
            </a:endParaRPr>
          </a:p>
          <a:p>
            <a:pPr indent="0" lvl="0" marL="0" rtl="0" algn="l">
              <a:spcBef>
                <a:spcPts val="0"/>
              </a:spcBef>
              <a:spcAft>
                <a:spcPts val="0"/>
              </a:spcAft>
              <a:buClr>
                <a:schemeClr val="dk1"/>
              </a:buClr>
              <a:buSzPts val="2200"/>
              <a:buFont typeface="Arial"/>
              <a:buNone/>
            </a:pPr>
            <a:r>
              <a:rPr lang="en-US" sz="2800">
                <a:latin typeface="Proxima Nova"/>
                <a:ea typeface="Proxima Nova"/>
                <a:cs typeface="Proxima Nova"/>
                <a:sym typeface="Proxima Nova"/>
              </a:rPr>
              <a:t>Je bereidt je voor door het bekijken van theorie- en voorbeeldvideo’s, vervolgens ga je zelf oefenen door middel van online video role plays. Je krijgt een video te zien en reageert hierop zoals je dat in een echt gesprek ook zou doen. Je neemt jouw reactie op en kan deze vervolgens terugkijken, beoordelen en feedback vragen van </a:t>
            </a:r>
            <a:r>
              <a:rPr lang="en-US" sz="2800">
                <a:latin typeface="Proxima Nova"/>
                <a:ea typeface="Proxima Nova"/>
                <a:cs typeface="Proxima Nova"/>
                <a:sym typeface="Proxima Nova"/>
              </a:rPr>
              <a:t>medestudenten</a:t>
            </a:r>
            <a:r>
              <a:rPr lang="en-US" sz="2800">
                <a:latin typeface="Proxima Nova"/>
                <a:ea typeface="Proxima Nova"/>
                <a:cs typeface="Proxima Nova"/>
                <a:sym typeface="Proxima Nova"/>
              </a:rPr>
              <a:t> of je docent. </a:t>
            </a:r>
            <a:endParaRPr sz="2800">
              <a:latin typeface="Proxima Nova"/>
              <a:ea typeface="Proxima Nova"/>
              <a:cs typeface="Proxima Nova"/>
              <a:sym typeface="Proxima Nova"/>
            </a:endParaRPr>
          </a:p>
          <a:p>
            <a:pPr indent="0" lvl="0" marL="0" rtl="0" algn="l">
              <a:spcBef>
                <a:spcPts val="0"/>
              </a:spcBef>
              <a:spcAft>
                <a:spcPts val="0"/>
              </a:spcAft>
              <a:buClr>
                <a:schemeClr val="dk1"/>
              </a:buClr>
              <a:buSzPts val="2200"/>
              <a:buFont typeface="Arial"/>
              <a:buNone/>
            </a:pPr>
            <a:r>
              <a:t/>
            </a:r>
            <a:endParaRPr sz="2800">
              <a:latin typeface="Proxima Nova"/>
              <a:ea typeface="Proxima Nova"/>
              <a:cs typeface="Proxima Nova"/>
              <a:sym typeface="Proxima Nova"/>
            </a:endParaRPr>
          </a:p>
          <a:p>
            <a:pPr indent="0" lvl="0" marL="0" rtl="0" algn="l">
              <a:spcBef>
                <a:spcPts val="0"/>
              </a:spcBef>
              <a:spcAft>
                <a:spcPts val="0"/>
              </a:spcAft>
              <a:buClr>
                <a:schemeClr val="dk1"/>
              </a:buClr>
              <a:buSzPts val="2200"/>
              <a:buFont typeface="Arial"/>
              <a:buNone/>
            </a:pPr>
            <a:r>
              <a:rPr lang="en-US" sz="2800">
                <a:latin typeface="Proxima Nova"/>
                <a:ea typeface="Proxima Nova"/>
                <a:cs typeface="Proxima Nova"/>
                <a:sym typeface="Proxima Nova"/>
              </a:rPr>
              <a:t>Bekijk hiernaast onze methodevideo. </a:t>
            </a:r>
            <a:endParaRPr sz="2800">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i="1" sz="28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5F7"/>
        </a:solidFill>
      </p:bgPr>
    </p:bg>
    <p:spTree>
      <p:nvGrpSpPr>
        <p:cNvPr id="203" name="Shape 203"/>
        <p:cNvGrpSpPr/>
        <p:nvPr/>
      </p:nvGrpSpPr>
      <p:grpSpPr>
        <a:xfrm>
          <a:off x="0" y="0"/>
          <a:ext cx="0" cy="0"/>
          <a:chOff x="0" y="0"/>
          <a:chExt cx="0" cy="0"/>
        </a:xfrm>
      </p:grpSpPr>
      <p:sp>
        <p:nvSpPr>
          <p:cNvPr id="204" name="Google Shape;204;p31"/>
          <p:cNvSpPr/>
          <p:nvPr/>
        </p:nvSpPr>
        <p:spPr>
          <a:xfrm>
            <a:off x="7249557" y="448742"/>
            <a:ext cx="10570800" cy="9389400"/>
          </a:xfrm>
          <a:prstGeom prst="rect">
            <a:avLst/>
          </a:prstGeom>
          <a:solidFill>
            <a:srgbClr val="78C8FF">
              <a:alpha val="19215"/>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1"/>
          <p:cNvSpPr txBox="1"/>
          <p:nvPr/>
        </p:nvSpPr>
        <p:spPr>
          <a:xfrm>
            <a:off x="7806559" y="1581150"/>
            <a:ext cx="9187200" cy="10095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b="1" lang="en-US" sz="6500">
                <a:solidFill>
                  <a:srgbClr val="000078"/>
                </a:solidFill>
                <a:latin typeface="Proxima Nova Extrabold"/>
                <a:ea typeface="Proxima Nova Extrabold"/>
                <a:cs typeface="Proxima Nova Extrabold"/>
                <a:sym typeface="Proxima Nova Extrabold"/>
              </a:rPr>
              <a:t>Voordelen</a:t>
            </a:r>
            <a:endParaRPr b="1" sz="6500">
              <a:solidFill>
                <a:srgbClr val="000078"/>
              </a:solidFill>
              <a:latin typeface="Proxima Nova Extrabold"/>
              <a:ea typeface="Proxima Nova Extrabold"/>
              <a:cs typeface="Proxima Nova Extrabold"/>
              <a:sym typeface="Proxima Nova Extrabold"/>
            </a:endParaRPr>
          </a:p>
        </p:txBody>
      </p:sp>
      <p:sp>
        <p:nvSpPr>
          <p:cNvPr id="206" name="Google Shape;206;p31"/>
          <p:cNvSpPr txBox="1"/>
          <p:nvPr/>
        </p:nvSpPr>
        <p:spPr>
          <a:xfrm>
            <a:off x="7806550" y="2952750"/>
            <a:ext cx="9187200" cy="5439900"/>
          </a:xfrm>
          <a:prstGeom prst="rect">
            <a:avLst/>
          </a:prstGeom>
          <a:noFill/>
          <a:ln>
            <a:noFill/>
          </a:ln>
        </p:spPr>
        <p:txBody>
          <a:bodyPr anchorCtr="0" anchor="t" bIns="0" lIns="0" spcFirstLastPara="1" rIns="0" wrap="square" tIns="0">
            <a:noAutofit/>
          </a:bodyPr>
          <a:lstStyle/>
          <a:p>
            <a:pPr indent="-406400" lvl="0" marL="457200" rtl="0" algn="l">
              <a:spcBef>
                <a:spcPts val="0"/>
              </a:spcBef>
              <a:spcAft>
                <a:spcPts val="0"/>
              </a:spcAft>
              <a:buClr>
                <a:schemeClr val="dk1"/>
              </a:buClr>
              <a:buSzPts val="2800"/>
              <a:buFont typeface="Proxima Nova"/>
              <a:buChar char="●"/>
            </a:pPr>
            <a:r>
              <a:rPr lang="en-US" sz="2800">
                <a:solidFill>
                  <a:schemeClr val="dk1"/>
                </a:solidFill>
                <a:latin typeface="Proxima Nova"/>
                <a:ea typeface="Proxima Nova"/>
                <a:cs typeface="Proxima Nova"/>
                <a:sym typeface="Proxima Nova"/>
              </a:rPr>
              <a:t>Oefenen waar, wanneer en zo vaak als je wil</a:t>
            </a:r>
            <a:endParaRPr sz="2800">
              <a:solidFill>
                <a:schemeClr val="dk1"/>
              </a:solidFill>
              <a:latin typeface="Proxima Nova"/>
              <a:ea typeface="Proxima Nova"/>
              <a:cs typeface="Proxima Nova"/>
              <a:sym typeface="Proxima Nova"/>
            </a:endParaRPr>
          </a:p>
          <a:p>
            <a:pPr indent="-406400" lvl="0" marL="457200" rtl="0" algn="l">
              <a:spcBef>
                <a:spcPts val="0"/>
              </a:spcBef>
              <a:spcAft>
                <a:spcPts val="0"/>
              </a:spcAft>
              <a:buClr>
                <a:schemeClr val="dk1"/>
              </a:buClr>
              <a:buSzPts val="2800"/>
              <a:buFont typeface="Proxima Nova"/>
              <a:buChar char="●"/>
            </a:pPr>
            <a:r>
              <a:rPr lang="en-US" sz="2800">
                <a:solidFill>
                  <a:schemeClr val="dk1"/>
                </a:solidFill>
                <a:latin typeface="Proxima Nova"/>
                <a:ea typeface="Proxima Nova"/>
                <a:cs typeface="Proxima Nova"/>
                <a:sym typeface="Proxima Nova"/>
              </a:rPr>
              <a:t>Oefenen op een device naar keuze (pc, laptop, tablet, telefoon)</a:t>
            </a:r>
            <a:endParaRPr sz="2800">
              <a:solidFill>
                <a:schemeClr val="dk1"/>
              </a:solidFill>
              <a:latin typeface="Proxima Nova"/>
              <a:ea typeface="Proxima Nova"/>
              <a:cs typeface="Proxima Nova"/>
              <a:sym typeface="Proxima Nova"/>
            </a:endParaRPr>
          </a:p>
          <a:p>
            <a:pPr indent="-406400" lvl="0" marL="457200" rtl="0" algn="l">
              <a:spcBef>
                <a:spcPts val="0"/>
              </a:spcBef>
              <a:spcAft>
                <a:spcPts val="0"/>
              </a:spcAft>
              <a:buClr>
                <a:schemeClr val="dk1"/>
              </a:buClr>
              <a:buSzPts val="2800"/>
              <a:buFont typeface="Proxima Nova"/>
              <a:buChar char="●"/>
            </a:pPr>
            <a:r>
              <a:rPr lang="en-US" sz="2800">
                <a:solidFill>
                  <a:schemeClr val="dk1"/>
                </a:solidFill>
                <a:latin typeface="Proxima Nova"/>
                <a:ea typeface="Proxima Nova"/>
                <a:cs typeface="Proxima Nova"/>
                <a:sym typeface="Proxima Nova"/>
              </a:rPr>
              <a:t>Oefenen in een veilige leeromgeving</a:t>
            </a:r>
            <a:endParaRPr sz="2800">
              <a:solidFill>
                <a:schemeClr val="dk1"/>
              </a:solidFill>
              <a:latin typeface="Proxima Nova"/>
              <a:ea typeface="Proxima Nova"/>
              <a:cs typeface="Proxima Nova"/>
              <a:sym typeface="Proxima Nova"/>
            </a:endParaRPr>
          </a:p>
          <a:p>
            <a:pPr indent="-406400" lvl="0" marL="457200" rtl="0" algn="l">
              <a:spcBef>
                <a:spcPts val="0"/>
              </a:spcBef>
              <a:spcAft>
                <a:spcPts val="0"/>
              </a:spcAft>
              <a:buClr>
                <a:schemeClr val="dk1"/>
              </a:buClr>
              <a:buSzPts val="2800"/>
              <a:buFont typeface="Proxima Nova"/>
              <a:buChar char="●"/>
            </a:pPr>
            <a:r>
              <a:rPr lang="en-US" sz="2800">
                <a:solidFill>
                  <a:schemeClr val="dk1"/>
                </a:solidFill>
                <a:latin typeface="Proxima Nova"/>
                <a:ea typeface="Proxima Nova"/>
                <a:cs typeface="Proxima Nova"/>
                <a:sym typeface="Proxima Nova"/>
              </a:rPr>
              <a:t>Altijd beschikbaar</a:t>
            </a:r>
            <a:endParaRPr b="1" sz="6500">
              <a:solidFill>
                <a:srgbClr val="000078"/>
              </a:solidFill>
              <a:latin typeface="Proxima Nova Extrabold"/>
              <a:ea typeface="Proxima Nova Extrabold"/>
              <a:cs typeface="Proxima Nova Extrabold"/>
              <a:sym typeface="Proxima Nova Extrabold"/>
            </a:endParaRPr>
          </a:p>
        </p:txBody>
      </p:sp>
      <p:pic>
        <p:nvPicPr>
          <p:cNvPr id="207" name="Google Shape;207;p31"/>
          <p:cNvPicPr preferRelativeResize="0"/>
          <p:nvPr/>
        </p:nvPicPr>
        <p:blipFill rotWithShape="1">
          <a:blip r:embed="rId3">
            <a:alphaModFix/>
          </a:blip>
          <a:srcRect b="0" l="32335" r="5694" t="0"/>
          <a:stretch/>
        </p:blipFill>
        <p:spPr>
          <a:xfrm>
            <a:off x="468625" y="448750"/>
            <a:ext cx="6462100" cy="9389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5F7"/>
        </a:solidFill>
      </p:bgPr>
    </p:bg>
    <p:spTree>
      <p:nvGrpSpPr>
        <p:cNvPr id="211" name="Shape 211"/>
        <p:cNvGrpSpPr/>
        <p:nvPr/>
      </p:nvGrpSpPr>
      <p:grpSpPr>
        <a:xfrm>
          <a:off x="0" y="0"/>
          <a:ext cx="0" cy="0"/>
          <a:chOff x="0" y="0"/>
          <a:chExt cx="0" cy="0"/>
        </a:xfrm>
      </p:grpSpPr>
      <p:sp>
        <p:nvSpPr>
          <p:cNvPr id="212" name="Google Shape;212;p32"/>
          <p:cNvSpPr/>
          <p:nvPr/>
        </p:nvSpPr>
        <p:spPr>
          <a:xfrm>
            <a:off x="8732725" y="448750"/>
            <a:ext cx="9087600" cy="9339600"/>
          </a:xfrm>
          <a:prstGeom prst="rect">
            <a:avLst/>
          </a:prstGeom>
          <a:solidFill>
            <a:srgbClr val="78C8FF">
              <a:alpha val="192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2"/>
          <p:cNvSpPr txBox="1"/>
          <p:nvPr/>
        </p:nvSpPr>
        <p:spPr>
          <a:xfrm>
            <a:off x="345300" y="1414000"/>
            <a:ext cx="8189100" cy="10095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b="1" lang="en-US" sz="6500">
                <a:solidFill>
                  <a:srgbClr val="000078"/>
                </a:solidFill>
                <a:latin typeface="Proxima Nova Extrabold"/>
                <a:ea typeface="Proxima Nova Extrabold"/>
                <a:cs typeface="Proxima Nova Extrabold"/>
                <a:sym typeface="Proxima Nova Extrabold"/>
              </a:rPr>
              <a:t>Voetbaltraining</a:t>
            </a:r>
            <a:endParaRPr b="1" sz="6500">
              <a:solidFill>
                <a:srgbClr val="000078"/>
              </a:solidFill>
              <a:latin typeface="Proxima Nova Extrabold"/>
              <a:ea typeface="Proxima Nova Extrabold"/>
              <a:cs typeface="Proxima Nova Extrabold"/>
              <a:sym typeface="Proxima Nova Extrabold"/>
            </a:endParaRPr>
          </a:p>
        </p:txBody>
      </p:sp>
      <p:sp>
        <p:nvSpPr>
          <p:cNvPr id="214" name="Google Shape;214;p32"/>
          <p:cNvSpPr txBox="1"/>
          <p:nvPr/>
        </p:nvSpPr>
        <p:spPr>
          <a:xfrm>
            <a:off x="163025" y="2758825"/>
            <a:ext cx="8440200" cy="6567600"/>
          </a:xfrm>
          <a:prstGeom prst="rect">
            <a:avLst/>
          </a:prstGeom>
          <a:noFill/>
          <a:ln>
            <a:noFill/>
          </a:ln>
        </p:spPr>
        <p:txBody>
          <a:bodyPr anchorCtr="0" anchor="t" bIns="0" lIns="0" spcFirstLastPara="1" rIns="0" wrap="square" tIns="0">
            <a:noAutofit/>
          </a:bodyPr>
          <a:lstStyle/>
          <a:p>
            <a:pPr indent="-419100" lvl="0" marL="457200" rtl="0" algn="l">
              <a:spcBef>
                <a:spcPts val="0"/>
              </a:spcBef>
              <a:spcAft>
                <a:spcPts val="0"/>
              </a:spcAft>
              <a:buClr>
                <a:schemeClr val="dk1"/>
              </a:buClr>
              <a:buSzPts val="3000"/>
              <a:buFont typeface="Proxima Nova"/>
              <a:buChar char="●"/>
            </a:pPr>
            <a:r>
              <a:rPr b="1" lang="en-US" sz="3000">
                <a:solidFill>
                  <a:schemeClr val="dk1"/>
                </a:solidFill>
                <a:latin typeface="Proxima Nova"/>
                <a:ea typeface="Proxima Nova"/>
                <a:cs typeface="Proxima Nova"/>
                <a:sym typeface="Proxima Nova"/>
              </a:rPr>
              <a:t>Voetbaltraining</a:t>
            </a:r>
            <a:r>
              <a:rPr lang="en-US" sz="3000">
                <a:solidFill>
                  <a:schemeClr val="dk1"/>
                </a:solidFill>
                <a:latin typeface="Proxima Nova"/>
                <a:ea typeface="Proxima Nova"/>
                <a:cs typeface="Proxima Nova"/>
                <a:sym typeface="Proxima Nova"/>
              </a:rPr>
              <a:t>: niet alleen partijtje, maar deelvaardigheden oefenen: dribbelen, overschieten, penalty’s etc.</a:t>
            </a:r>
            <a:endParaRPr sz="3000">
              <a:solidFill>
                <a:schemeClr val="dk1"/>
              </a:solidFill>
              <a:latin typeface="Proxima Nova"/>
              <a:ea typeface="Proxima Nova"/>
              <a:cs typeface="Proxima Nova"/>
              <a:sym typeface="Proxima Nova"/>
            </a:endParaRPr>
          </a:p>
          <a:p>
            <a:pPr indent="-419100" lvl="0" marL="457200" rtl="0" algn="l">
              <a:spcBef>
                <a:spcPts val="0"/>
              </a:spcBef>
              <a:spcAft>
                <a:spcPts val="0"/>
              </a:spcAft>
              <a:buClr>
                <a:schemeClr val="dk1"/>
              </a:buClr>
              <a:buSzPts val="3000"/>
              <a:buFont typeface="Proxima Nova"/>
              <a:buChar char="●"/>
            </a:pPr>
            <a:r>
              <a:rPr b="1" lang="en-US" sz="3000">
                <a:solidFill>
                  <a:schemeClr val="dk1"/>
                </a:solidFill>
                <a:latin typeface="Proxima Nova"/>
                <a:ea typeface="Proxima Nova"/>
                <a:cs typeface="Proxima Nova"/>
                <a:sym typeface="Proxima Nova"/>
              </a:rPr>
              <a:t>Oefenwedstrijd</a:t>
            </a:r>
            <a:r>
              <a:rPr lang="en-US" sz="3000">
                <a:solidFill>
                  <a:schemeClr val="dk1"/>
                </a:solidFill>
                <a:latin typeface="Proxima Nova"/>
                <a:ea typeface="Proxima Nova"/>
                <a:cs typeface="Proxima Nova"/>
                <a:sym typeface="Proxima Nova"/>
              </a:rPr>
              <a:t>: aparte deelvaardigheden toepassen in wedstrijd</a:t>
            </a:r>
            <a:endParaRPr sz="3000">
              <a:solidFill>
                <a:schemeClr val="dk1"/>
              </a:solidFill>
              <a:latin typeface="Proxima Nova"/>
              <a:ea typeface="Proxima Nova"/>
              <a:cs typeface="Proxima Nova"/>
              <a:sym typeface="Proxima Nova"/>
            </a:endParaRPr>
          </a:p>
          <a:p>
            <a:pPr indent="-419100" lvl="0" marL="457200" rtl="0" algn="l">
              <a:spcBef>
                <a:spcPts val="0"/>
              </a:spcBef>
              <a:spcAft>
                <a:spcPts val="0"/>
              </a:spcAft>
              <a:buClr>
                <a:schemeClr val="dk1"/>
              </a:buClr>
              <a:buSzPts val="3000"/>
              <a:buFont typeface="Proxima Nova"/>
              <a:buChar char="●"/>
            </a:pPr>
            <a:r>
              <a:rPr b="1" lang="en-US" sz="3000">
                <a:solidFill>
                  <a:schemeClr val="dk1"/>
                </a:solidFill>
                <a:latin typeface="Proxima Nova"/>
                <a:ea typeface="Proxima Nova"/>
                <a:cs typeface="Proxima Nova"/>
                <a:sym typeface="Proxima Nova"/>
              </a:rPr>
              <a:t>Competitiewedstrijd</a:t>
            </a:r>
            <a:r>
              <a:rPr lang="en-US" sz="3000">
                <a:solidFill>
                  <a:schemeClr val="dk1"/>
                </a:solidFill>
                <a:latin typeface="Proxima Nova"/>
                <a:ea typeface="Proxima Nova"/>
                <a:cs typeface="Proxima Nova"/>
                <a:sym typeface="Proxima Nova"/>
              </a:rPr>
              <a:t>: toepassen ‘voor het “echie”’</a:t>
            </a:r>
            <a:br>
              <a:rPr lang="en-US" sz="3000">
                <a:solidFill>
                  <a:schemeClr val="dk1"/>
                </a:solidFill>
                <a:latin typeface="Proxima Nova"/>
                <a:ea typeface="Proxima Nova"/>
                <a:cs typeface="Proxima Nova"/>
                <a:sym typeface="Proxima Nova"/>
              </a:rPr>
            </a:br>
            <a:endParaRPr sz="3000">
              <a:solidFill>
                <a:schemeClr val="dk1"/>
              </a:solidFill>
              <a:latin typeface="Proxima Nova"/>
              <a:ea typeface="Proxima Nova"/>
              <a:cs typeface="Proxima Nova"/>
              <a:sym typeface="Proxima Nova"/>
            </a:endParaRPr>
          </a:p>
          <a:p>
            <a:pPr indent="-419100" lvl="0" marL="457200" rtl="0" algn="l">
              <a:spcBef>
                <a:spcPts val="0"/>
              </a:spcBef>
              <a:spcAft>
                <a:spcPts val="0"/>
              </a:spcAft>
              <a:buClr>
                <a:schemeClr val="dk1"/>
              </a:buClr>
              <a:buSzPts val="3000"/>
              <a:buFont typeface="Proxima Nova"/>
              <a:buChar char="●"/>
            </a:pPr>
            <a:r>
              <a:rPr b="1" lang="en-US" sz="3000">
                <a:solidFill>
                  <a:schemeClr val="dk1"/>
                </a:solidFill>
                <a:latin typeface="Proxima Nova"/>
                <a:ea typeface="Proxima Nova"/>
                <a:cs typeface="Proxima Nova"/>
                <a:sym typeface="Proxima Nova"/>
              </a:rPr>
              <a:t>Thuis oefenen in TrainTool</a:t>
            </a:r>
            <a:r>
              <a:rPr lang="en-US" sz="3000">
                <a:solidFill>
                  <a:schemeClr val="dk1"/>
                </a:solidFill>
                <a:latin typeface="Proxima Nova"/>
                <a:ea typeface="Proxima Nova"/>
                <a:cs typeface="Proxima Nova"/>
                <a:sym typeface="Proxima Nova"/>
              </a:rPr>
              <a:t>: geen gesprek met interactie, maar oefenen van deelvaardigheden</a:t>
            </a:r>
            <a:endParaRPr sz="3000">
              <a:solidFill>
                <a:schemeClr val="dk1"/>
              </a:solidFill>
              <a:latin typeface="Proxima Nova"/>
              <a:ea typeface="Proxima Nova"/>
              <a:cs typeface="Proxima Nova"/>
              <a:sym typeface="Proxima Nova"/>
            </a:endParaRPr>
          </a:p>
          <a:p>
            <a:pPr indent="-419100" lvl="0" marL="457200" rtl="0" algn="l">
              <a:spcBef>
                <a:spcPts val="0"/>
              </a:spcBef>
              <a:spcAft>
                <a:spcPts val="0"/>
              </a:spcAft>
              <a:buClr>
                <a:schemeClr val="dk1"/>
              </a:buClr>
              <a:buSzPts val="3000"/>
              <a:buFont typeface="Proxima Nova"/>
              <a:buChar char="●"/>
            </a:pPr>
            <a:r>
              <a:rPr b="1" lang="en-US" sz="3000">
                <a:solidFill>
                  <a:schemeClr val="dk1"/>
                </a:solidFill>
                <a:latin typeface="Proxima Nova"/>
                <a:ea typeface="Proxima Nova"/>
                <a:cs typeface="Proxima Nova"/>
                <a:sym typeface="Proxima Nova"/>
              </a:rPr>
              <a:t>In de les oefenen met gesprekjes</a:t>
            </a:r>
            <a:r>
              <a:rPr lang="en-US" sz="3000">
                <a:solidFill>
                  <a:schemeClr val="dk1"/>
                </a:solidFill>
                <a:latin typeface="Proxima Nova"/>
                <a:ea typeface="Proxima Nova"/>
                <a:cs typeface="Proxima Nova"/>
                <a:sym typeface="Proxima Nova"/>
              </a:rPr>
              <a:t>: deelvaardigheden toepassen met interactie</a:t>
            </a:r>
            <a:endParaRPr sz="3000">
              <a:solidFill>
                <a:schemeClr val="dk1"/>
              </a:solidFill>
              <a:latin typeface="Proxima Nova"/>
              <a:ea typeface="Proxima Nova"/>
              <a:cs typeface="Proxima Nova"/>
              <a:sym typeface="Proxima Nova"/>
            </a:endParaRPr>
          </a:p>
          <a:p>
            <a:pPr indent="-419100" lvl="0" marL="457200" rtl="0" algn="l">
              <a:spcBef>
                <a:spcPts val="0"/>
              </a:spcBef>
              <a:spcAft>
                <a:spcPts val="0"/>
              </a:spcAft>
              <a:buClr>
                <a:schemeClr val="dk1"/>
              </a:buClr>
              <a:buSzPts val="3000"/>
              <a:buFont typeface="Proxima Nova"/>
              <a:buChar char="●"/>
            </a:pPr>
            <a:r>
              <a:rPr b="1" lang="en-US" sz="3000">
                <a:solidFill>
                  <a:schemeClr val="dk1"/>
                </a:solidFill>
                <a:latin typeface="Proxima Nova"/>
                <a:ea typeface="Proxima Nova"/>
                <a:cs typeface="Proxima Nova"/>
                <a:sym typeface="Proxima Nova"/>
              </a:rPr>
              <a:t>Stage of werk</a:t>
            </a:r>
            <a:r>
              <a:rPr lang="en-US" sz="3000">
                <a:solidFill>
                  <a:schemeClr val="dk1"/>
                </a:solidFill>
                <a:latin typeface="Proxima Nova"/>
                <a:ea typeface="Proxima Nova"/>
                <a:cs typeface="Proxima Nova"/>
                <a:sym typeface="Proxima Nova"/>
              </a:rPr>
              <a:t>: toepassen ‘voor het “echie”’</a:t>
            </a:r>
            <a:endParaRPr sz="3000">
              <a:solidFill>
                <a:schemeClr val="dk1"/>
              </a:solidFill>
              <a:latin typeface="Proxima Nova"/>
              <a:ea typeface="Proxima Nova"/>
              <a:cs typeface="Proxima Nova"/>
              <a:sym typeface="Proxima Nova"/>
            </a:endParaRPr>
          </a:p>
        </p:txBody>
      </p:sp>
      <p:pic>
        <p:nvPicPr>
          <p:cNvPr descr="In TrainTool oefen je communicatieve vaardigheden. Om goed te oefenen, moet je veel herhalen. Je kunt dat vergelijken met leren voetballen." id="215" name="Google Shape;215;p32" title="Oefenen in TrainTool">
            <a:hlinkClick r:id="rId3"/>
          </p:cNvPr>
          <p:cNvPicPr preferRelativeResize="0"/>
          <p:nvPr/>
        </p:nvPicPr>
        <p:blipFill>
          <a:blip r:embed="rId4">
            <a:alphaModFix/>
          </a:blip>
          <a:stretch>
            <a:fillRect/>
          </a:stretch>
        </p:blipFill>
        <p:spPr>
          <a:xfrm>
            <a:off x="9056425" y="2423500"/>
            <a:ext cx="8440200" cy="47476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3"/>
          <p:cNvSpPr txBox="1"/>
          <p:nvPr/>
        </p:nvSpPr>
        <p:spPr>
          <a:xfrm>
            <a:off x="1339425" y="1352225"/>
            <a:ext cx="10996200" cy="1566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1" lang="en-US" sz="6000">
                <a:solidFill>
                  <a:srgbClr val="000078"/>
                </a:solidFill>
                <a:latin typeface="Proxima Nova Extrabold"/>
                <a:ea typeface="Proxima Nova Extrabold"/>
                <a:cs typeface="Proxima Nova Extrabold"/>
                <a:sym typeface="Proxima Nova Extrabold"/>
              </a:rPr>
              <a:t>Wat wordt er van je verwacht?</a:t>
            </a:r>
            <a:endParaRPr/>
          </a:p>
        </p:txBody>
      </p:sp>
      <p:sp>
        <p:nvSpPr>
          <p:cNvPr id="221" name="Google Shape;221;p33"/>
          <p:cNvSpPr/>
          <p:nvPr/>
        </p:nvSpPr>
        <p:spPr>
          <a:xfrm>
            <a:off x="0" y="9375575"/>
            <a:ext cx="7456420" cy="37652"/>
          </a:xfrm>
          <a:prstGeom prst="rect">
            <a:avLst/>
          </a:prstGeom>
          <a:solidFill>
            <a:srgbClr val="0000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2" name="Google Shape;222;p33"/>
          <p:cNvPicPr preferRelativeResize="0"/>
          <p:nvPr/>
        </p:nvPicPr>
        <p:blipFill rotWithShape="1">
          <a:blip r:embed="rId3">
            <a:alphaModFix/>
          </a:blip>
          <a:srcRect b="0" l="0" r="0" t="0"/>
          <a:stretch/>
        </p:blipFill>
        <p:spPr>
          <a:xfrm>
            <a:off x="14725355" y="9413227"/>
            <a:ext cx="2207379" cy="2207379"/>
          </a:xfrm>
          <a:prstGeom prst="rect">
            <a:avLst/>
          </a:prstGeom>
          <a:noFill/>
          <a:ln>
            <a:noFill/>
          </a:ln>
        </p:spPr>
      </p:pic>
      <p:pic>
        <p:nvPicPr>
          <p:cNvPr descr="Video camera" id="223" name="Google Shape;223;p33"/>
          <p:cNvPicPr preferRelativeResize="0"/>
          <p:nvPr/>
        </p:nvPicPr>
        <p:blipFill rotWithShape="1">
          <a:blip r:embed="rId4">
            <a:alphaModFix/>
          </a:blip>
          <a:srcRect b="0" l="0" r="0" t="0"/>
          <a:stretch/>
        </p:blipFill>
        <p:spPr>
          <a:xfrm>
            <a:off x="6417739" y="5328121"/>
            <a:ext cx="941593" cy="941593"/>
          </a:xfrm>
          <a:prstGeom prst="rect">
            <a:avLst/>
          </a:prstGeom>
          <a:noFill/>
          <a:ln>
            <a:noFill/>
          </a:ln>
        </p:spPr>
      </p:pic>
      <p:graphicFrame>
        <p:nvGraphicFramePr>
          <p:cNvPr id="224" name="Google Shape;224;p33"/>
          <p:cNvGraphicFramePr/>
          <p:nvPr/>
        </p:nvGraphicFramePr>
        <p:xfrm>
          <a:off x="1529150" y="3599725"/>
          <a:ext cx="3000000" cy="3000000"/>
        </p:xfrm>
        <a:graphic>
          <a:graphicData uri="http://schemas.openxmlformats.org/drawingml/2006/table">
            <a:tbl>
              <a:tblPr>
                <a:noFill/>
                <a:tableStyleId>{063AE318-0151-4553-8323-39CF8DEBFA6F}</a:tableStyleId>
              </a:tblPr>
              <a:tblGrid>
                <a:gridCol w="2528050"/>
                <a:gridCol w="8805325"/>
                <a:gridCol w="2528050"/>
              </a:tblGrid>
              <a:tr h="1112950">
                <a:tc>
                  <a:txBody>
                    <a:bodyPr/>
                    <a:lstStyle/>
                    <a:p>
                      <a:pPr indent="0" lvl="0" marL="0" rtl="0" algn="ctr">
                        <a:lnSpc>
                          <a:spcPct val="115000"/>
                        </a:lnSpc>
                        <a:spcBef>
                          <a:spcPts val="0"/>
                        </a:spcBef>
                        <a:spcAft>
                          <a:spcPts val="0"/>
                        </a:spcAft>
                        <a:buNone/>
                      </a:pPr>
                      <a:r>
                        <a:rPr i="1" lang="en-US" sz="2600">
                          <a:solidFill>
                            <a:srgbClr val="434343"/>
                          </a:solidFill>
                          <a:latin typeface="Proxima Nova"/>
                          <a:ea typeface="Proxima Nova"/>
                          <a:cs typeface="Proxima Nova"/>
                          <a:sym typeface="Proxima Nova"/>
                        </a:rPr>
                        <a:t>Week</a:t>
                      </a:r>
                      <a:endParaRPr i="1" sz="2600">
                        <a:solidFill>
                          <a:srgbClr val="434343"/>
                        </a:solidFill>
                        <a:latin typeface="Proxima Nova"/>
                        <a:ea typeface="Proxima Nova"/>
                        <a:cs typeface="Proxima Nova"/>
                        <a:sym typeface="Proxima Nova"/>
                      </a:endParaRPr>
                    </a:p>
                  </a:txBody>
                  <a:tcPr marT="91425" marB="91425" marR="68575" marL="68575">
                    <a:lnT cap="flat" cmpd="sng" w="12700">
                      <a:solidFill>
                        <a:srgbClr val="C9C9C9"/>
                      </a:solidFill>
                      <a:prstDash val="solid"/>
                      <a:round/>
                      <a:headEnd len="sm" w="sm" type="none"/>
                      <a:tailEnd len="sm" w="sm" type="none"/>
                    </a:lnT>
                    <a:lnB cap="flat" cmpd="sng" w="12700">
                      <a:solidFill>
                        <a:srgbClr val="C9C9C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en-US" sz="2600">
                          <a:solidFill>
                            <a:srgbClr val="434343"/>
                          </a:solidFill>
                          <a:latin typeface="Proxima Nova"/>
                          <a:ea typeface="Proxima Nova"/>
                          <a:cs typeface="Proxima Nova"/>
                          <a:sym typeface="Proxima Nova"/>
                        </a:rPr>
                        <a:t>Wat moet ik doen?</a:t>
                      </a:r>
                      <a:endParaRPr i="1" sz="2600">
                        <a:solidFill>
                          <a:srgbClr val="434343"/>
                        </a:solidFill>
                        <a:latin typeface="Proxima Nova"/>
                        <a:ea typeface="Proxima Nova"/>
                        <a:cs typeface="Proxima Nova"/>
                        <a:sym typeface="Proxima Nova"/>
                      </a:endParaRPr>
                    </a:p>
                  </a:txBody>
                  <a:tcPr marT="91425" marB="91425" marR="68575" marL="68575">
                    <a:lnT cap="flat" cmpd="sng" w="12700">
                      <a:solidFill>
                        <a:srgbClr val="C9C9C9"/>
                      </a:solidFill>
                      <a:prstDash val="solid"/>
                      <a:round/>
                      <a:headEnd len="sm" w="sm" type="none"/>
                      <a:tailEnd len="sm" w="sm" type="none"/>
                    </a:lnT>
                    <a:lnB cap="flat" cmpd="sng" w="12700">
                      <a:solidFill>
                        <a:srgbClr val="C9C9C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en-US" sz="2600">
                          <a:solidFill>
                            <a:srgbClr val="434343"/>
                          </a:solidFill>
                          <a:latin typeface="Proxima Nova"/>
                          <a:ea typeface="Proxima Nova"/>
                          <a:cs typeface="Proxima Nova"/>
                          <a:sym typeface="Proxima Nova"/>
                        </a:rPr>
                        <a:t>Verwachte tijdsbesteding</a:t>
                      </a:r>
                      <a:endParaRPr i="1" sz="2600">
                        <a:solidFill>
                          <a:srgbClr val="434343"/>
                        </a:solidFill>
                        <a:latin typeface="Proxima Nova"/>
                        <a:ea typeface="Proxima Nova"/>
                        <a:cs typeface="Proxima Nova"/>
                        <a:sym typeface="Proxima Nova"/>
                      </a:endParaRPr>
                    </a:p>
                  </a:txBody>
                  <a:tcPr marT="91425" marB="91425" marR="68575" marL="68575">
                    <a:lnT cap="flat" cmpd="sng" w="12700">
                      <a:solidFill>
                        <a:srgbClr val="C9C9C9"/>
                      </a:solidFill>
                      <a:prstDash val="solid"/>
                      <a:round/>
                      <a:headEnd len="sm" w="sm" type="none"/>
                      <a:tailEnd len="sm" w="sm" type="none"/>
                    </a:lnT>
                    <a:lnB cap="flat" cmpd="sng" w="12700">
                      <a:solidFill>
                        <a:srgbClr val="C9C9C9"/>
                      </a:solidFill>
                      <a:prstDash val="solid"/>
                      <a:round/>
                      <a:headEnd len="sm" w="sm" type="none"/>
                      <a:tailEnd len="sm" w="sm" type="none"/>
                    </a:lnB>
                  </a:tcPr>
                </a:tc>
              </a:tr>
              <a:tr h="769675">
                <a:tc>
                  <a:txBody>
                    <a:bodyPr/>
                    <a:lstStyle/>
                    <a:p>
                      <a:pPr indent="0" lvl="0" marL="0" rtl="0" algn="ctr">
                        <a:lnSpc>
                          <a:spcPct val="115000"/>
                        </a:lnSpc>
                        <a:spcBef>
                          <a:spcPts val="0"/>
                        </a:spcBef>
                        <a:spcAft>
                          <a:spcPts val="0"/>
                        </a:spcAft>
                        <a:buNone/>
                      </a:pPr>
                      <a:r>
                        <a:rPr lang="en-US" sz="2600">
                          <a:solidFill>
                            <a:srgbClr val="434343"/>
                          </a:solidFill>
                          <a:latin typeface="Proxima Nova"/>
                          <a:ea typeface="Proxima Nova"/>
                          <a:cs typeface="Proxima Nova"/>
                          <a:sym typeface="Proxima Nova"/>
                        </a:rPr>
                        <a:t>Week X1, </a:t>
                      </a:r>
                      <a:endParaRPr sz="2600">
                        <a:solidFill>
                          <a:srgbClr val="434343"/>
                        </a:solidFill>
                        <a:latin typeface="Proxima Nova"/>
                        <a:ea typeface="Proxima Nova"/>
                        <a:cs typeface="Proxima Nova"/>
                        <a:sym typeface="Proxima Nova"/>
                      </a:endParaRPr>
                    </a:p>
                  </a:txBody>
                  <a:tcPr marT="91425" marB="91425" marR="68575" marL="68575">
                    <a:lnT cap="flat" cmpd="sng" w="12700">
                      <a:solidFill>
                        <a:srgbClr val="C9C9C9"/>
                      </a:solidFill>
                      <a:prstDash val="solid"/>
                      <a:round/>
                      <a:headEnd len="sm" w="sm" type="none"/>
                      <a:tailEnd len="sm" w="sm" type="none"/>
                    </a:lnT>
                    <a:lnB cap="flat" cmpd="sng" w="12700">
                      <a:solidFill>
                        <a:srgbClr val="C9C9C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2600">
                          <a:solidFill>
                            <a:srgbClr val="434343"/>
                          </a:solidFill>
                          <a:latin typeface="Proxima Nova"/>
                          <a:ea typeface="Proxima Nova"/>
                          <a:cs typeface="Proxima Nova"/>
                          <a:sym typeface="Proxima Nova"/>
                        </a:rPr>
                        <a:t>Oefenen met rollenspellen / segment </a:t>
                      </a:r>
                      <a:endParaRPr i="1" sz="2600">
                        <a:solidFill>
                          <a:srgbClr val="434343"/>
                        </a:solidFill>
                        <a:latin typeface="Proxima Nova"/>
                        <a:ea typeface="Proxima Nova"/>
                        <a:cs typeface="Proxima Nova"/>
                        <a:sym typeface="Proxima Nova"/>
                      </a:endParaRPr>
                    </a:p>
                  </a:txBody>
                  <a:tcPr marT="91425" marB="91425" marR="68575" marL="68575">
                    <a:lnT cap="flat" cmpd="sng" w="12700">
                      <a:solidFill>
                        <a:srgbClr val="C9C9C9"/>
                      </a:solidFill>
                      <a:prstDash val="solid"/>
                      <a:round/>
                      <a:headEnd len="sm" w="sm" type="none"/>
                      <a:tailEnd len="sm" w="sm" type="none"/>
                    </a:lnT>
                    <a:lnB cap="flat" cmpd="sng" w="12700">
                      <a:solidFill>
                        <a:srgbClr val="C9C9C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2600">
                          <a:solidFill>
                            <a:srgbClr val="434343"/>
                          </a:solidFill>
                          <a:latin typeface="Proxima Nova"/>
                          <a:ea typeface="Proxima Nova"/>
                          <a:cs typeface="Proxima Nova"/>
                          <a:sym typeface="Proxima Nova"/>
                        </a:rPr>
                        <a:t>30 min.</a:t>
                      </a:r>
                      <a:endParaRPr sz="2600">
                        <a:solidFill>
                          <a:srgbClr val="434343"/>
                        </a:solidFill>
                        <a:latin typeface="Proxima Nova"/>
                        <a:ea typeface="Proxima Nova"/>
                        <a:cs typeface="Proxima Nova"/>
                        <a:sym typeface="Proxima Nova"/>
                      </a:endParaRPr>
                    </a:p>
                  </a:txBody>
                  <a:tcPr marT="91425" marB="91425" marR="68575" marL="68575">
                    <a:lnT cap="flat" cmpd="sng" w="12700">
                      <a:solidFill>
                        <a:srgbClr val="C9C9C9"/>
                      </a:solidFill>
                      <a:prstDash val="solid"/>
                      <a:round/>
                      <a:headEnd len="sm" w="sm" type="none"/>
                      <a:tailEnd len="sm" w="sm" type="none"/>
                    </a:lnT>
                    <a:lnB cap="flat" cmpd="sng" w="12700">
                      <a:solidFill>
                        <a:srgbClr val="C9C9C9"/>
                      </a:solidFill>
                      <a:prstDash val="solid"/>
                      <a:round/>
                      <a:headEnd len="sm" w="sm" type="none"/>
                      <a:tailEnd len="sm" w="sm" type="none"/>
                    </a:lnB>
                  </a:tcPr>
                </a:tc>
              </a:tr>
              <a:tr h="772225">
                <a:tc>
                  <a:txBody>
                    <a:bodyPr/>
                    <a:lstStyle/>
                    <a:p>
                      <a:pPr indent="0" lvl="0" marL="0" rtl="0" algn="ctr">
                        <a:lnSpc>
                          <a:spcPct val="115000"/>
                        </a:lnSpc>
                        <a:spcBef>
                          <a:spcPts val="0"/>
                        </a:spcBef>
                        <a:spcAft>
                          <a:spcPts val="0"/>
                        </a:spcAft>
                        <a:buNone/>
                      </a:pPr>
                      <a:r>
                        <a:rPr lang="en-US" sz="2600">
                          <a:solidFill>
                            <a:srgbClr val="434343"/>
                          </a:solidFill>
                          <a:latin typeface="Proxima Nova"/>
                          <a:ea typeface="Proxima Nova"/>
                          <a:cs typeface="Proxima Nova"/>
                          <a:sym typeface="Proxima Nova"/>
                        </a:rPr>
                        <a:t>Week X2, </a:t>
                      </a:r>
                      <a:endParaRPr sz="2600">
                        <a:solidFill>
                          <a:srgbClr val="434343"/>
                        </a:solidFill>
                        <a:latin typeface="Proxima Nova"/>
                        <a:ea typeface="Proxima Nova"/>
                        <a:cs typeface="Proxima Nova"/>
                        <a:sym typeface="Proxima Nova"/>
                      </a:endParaRPr>
                    </a:p>
                  </a:txBody>
                  <a:tcPr marT="91425" marB="91425" marR="68575" marL="68575">
                    <a:lnT cap="flat" cmpd="sng" w="12700">
                      <a:solidFill>
                        <a:srgbClr val="C9C9C9"/>
                      </a:solidFill>
                      <a:prstDash val="solid"/>
                      <a:round/>
                      <a:headEnd len="sm" w="sm" type="none"/>
                      <a:tailEnd len="sm" w="sm" type="none"/>
                    </a:lnT>
                    <a:lnB cap="flat" cmpd="sng" w="12700">
                      <a:solidFill>
                        <a:srgbClr val="C9C9C9"/>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US" sz="2600">
                          <a:solidFill>
                            <a:srgbClr val="434343"/>
                          </a:solidFill>
                          <a:latin typeface="Proxima Nova"/>
                          <a:ea typeface="Proxima Nova"/>
                          <a:cs typeface="Proxima Nova"/>
                          <a:sym typeface="Proxima Nova"/>
                        </a:rPr>
                        <a:t>Oefenen met rollenspellen / segment </a:t>
                      </a:r>
                      <a:endParaRPr i="1" sz="2600">
                        <a:solidFill>
                          <a:srgbClr val="434343"/>
                        </a:solidFill>
                        <a:latin typeface="Proxima Nova"/>
                        <a:ea typeface="Proxima Nova"/>
                        <a:cs typeface="Proxima Nova"/>
                        <a:sym typeface="Proxima Nova"/>
                      </a:endParaRPr>
                    </a:p>
                  </a:txBody>
                  <a:tcPr marT="91425" marB="91425" marR="68575" marL="68575">
                    <a:lnT cap="flat" cmpd="sng" w="12700">
                      <a:solidFill>
                        <a:srgbClr val="C9C9C9"/>
                      </a:solidFill>
                      <a:prstDash val="solid"/>
                      <a:round/>
                      <a:headEnd len="sm" w="sm" type="none"/>
                      <a:tailEnd len="sm" w="sm" type="none"/>
                    </a:lnT>
                    <a:lnB cap="flat" cmpd="sng" w="12700">
                      <a:solidFill>
                        <a:srgbClr val="C9C9C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2600">
                          <a:solidFill>
                            <a:srgbClr val="434343"/>
                          </a:solidFill>
                          <a:latin typeface="Proxima Nova"/>
                          <a:ea typeface="Proxima Nova"/>
                          <a:cs typeface="Proxima Nova"/>
                          <a:sym typeface="Proxima Nova"/>
                        </a:rPr>
                        <a:t>30 min.</a:t>
                      </a:r>
                      <a:endParaRPr sz="2600">
                        <a:solidFill>
                          <a:srgbClr val="434343"/>
                        </a:solidFill>
                        <a:latin typeface="Proxima Nova"/>
                        <a:ea typeface="Proxima Nova"/>
                        <a:cs typeface="Proxima Nova"/>
                        <a:sym typeface="Proxima Nova"/>
                      </a:endParaRPr>
                    </a:p>
                  </a:txBody>
                  <a:tcPr marT="91425" marB="91425" marR="68575" marL="68575">
                    <a:lnT cap="flat" cmpd="sng" w="12700">
                      <a:solidFill>
                        <a:srgbClr val="C9C9C9"/>
                      </a:solidFill>
                      <a:prstDash val="solid"/>
                      <a:round/>
                      <a:headEnd len="sm" w="sm" type="none"/>
                      <a:tailEnd len="sm" w="sm" type="none"/>
                    </a:lnT>
                    <a:lnB cap="flat" cmpd="sng" w="12700">
                      <a:solidFill>
                        <a:srgbClr val="C9C9C9"/>
                      </a:solidFill>
                      <a:prstDash val="solid"/>
                      <a:round/>
                      <a:headEnd len="sm" w="sm" type="none"/>
                      <a:tailEnd len="sm" w="sm" type="none"/>
                    </a:lnB>
                  </a:tcPr>
                </a:tc>
              </a:tr>
              <a:tr h="760500">
                <a:tc>
                  <a:txBody>
                    <a:bodyPr/>
                    <a:lstStyle/>
                    <a:p>
                      <a:pPr indent="0" lvl="0" marL="0" rtl="0" algn="ctr">
                        <a:lnSpc>
                          <a:spcPct val="115000"/>
                        </a:lnSpc>
                        <a:spcBef>
                          <a:spcPts val="0"/>
                        </a:spcBef>
                        <a:spcAft>
                          <a:spcPts val="0"/>
                        </a:spcAft>
                        <a:buNone/>
                      </a:pPr>
                      <a:r>
                        <a:rPr lang="en-US" sz="2600">
                          <a:solidFill>
                            <a:srgbClr val="434343"/>
                          </a:solidFill>
                          <a:latin typeface="Proxima Nova"/>
                          <a:ea typeface="Proxima Nova"/>
                          <a:cs typeface="Proxima Nova"/>
                          <a:sym typeface="Proxima Nova"/>
                        </a:rPr>
                        <a:t>Week X3.</a:t>
                      </a:r>
                      <a:endParaRPr sz="2600">
                        <a:solidFill>
                          <a:srgbClr val="434343"/>
                        </a:solidFill>
                        <a:latin typeface="Proxima Nova"/>
                        <a:ea typeface="Proxima Nova"/>
                        <a:cs typeface="Proxima Nova"/>
                        <a:sym typeface="Proxima Nova"/>
                      </a:endParaRPr>
                    </a:p>
                  </a:txBody>
                  <a:tcPr marT="91425" marB="91425" marR="68575" marL="68575">
                    <a:lnT cap="flat" cmpd="sng" w="12700">
                      <a:solidFill>
                        <a:srgbClr val="C9C9C9"/>
                      </a:solidFill>
                      <a:prstDash val="solid"/>
                      <a:round/>
                      <a:headEnd len="sm" w="sm" type="none"/>
                      <a:tailEnd len="sm" w="sm" type="none"/>
                    </a:lnT>
                    <a:lnB cap="flat" cmpd="sng" w="12700">
                      <a:solidFill>
                        <a:srgbClr val="C9C9C9"/>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US" sz="2600">
                          <a:solidFill>
                            <a:srgbClr val="434343"/>
                          </a:solidFill>
                          <a:latin typeface="Proxima Nova"/>
                          <a:ea typeface="Proxima Nova"/>
                          <a:cs typeface="Proxima Nova"/>
                          <a:sym typeface="Proxima Nova"/>
                        </a:rPr>
                        <a:t>Oefenen met rollenspellen / segment </a:t>
                      </a:r>
                      <a:endParaRPr i="1" sz="2600">
                        <a:solidFill>
                          <a:srgbClr val="434343"/>
                        </a:solidFill>
                        <a:latin typeface="Proxima Nova"/>
                        <a:ea typeface="Proxima Nova"/>
                        <a:cs typeface="Proxima Nova"/>
                        <a:sym typeface="Proxima Nova"/>
                      </a:endParaRPr>
                    </a:p>
                  </a:txBody>
                  <a:tcPr marT="91425" marB="91425" marR="68575" marL="68575">
                    <a:lnT cap="flat" cmpd="sng" w="12700">
                      <a:solidFill>
                        <a:srgbClr val="C9C9C9"/>
                      </a:solidFill>
                      <a:prstDash val="solid"/>
                      <a:round/>
                      <a:headEnd len="sm" w="sm" type="none"/>
                      <a:tailEnd len="sm" w="sm" type="none"/>
                    </a:lnT>
                    <a:lnB cap="flat" cmpd="sng" w="12700">
                      <a:solidFill>
                        <a:srgbClr val="C9C9C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2600">
                          <a:solidFill>
                            <a:srgbClr val="434343"/>
                          </a:solidFill>
                          <a:latin typeface="Proxima Nova"/>
                          <a:ea typeface="Proxima Nova"/>
                          <a:cs typeface="Proxima Nova"/>
                          <a:sym typeface="Proxima Nova"/>
                        </a:rPr>
                        <a:t>30 min.</a:t>
                      </a:r>
                      <a:endParaRPr sz="2600">
                        <a:solidFill>
                          <a:srgbClr val="434343"/>
                        </a:solidFill>
                        <a:latin typeface="Proxima Nova"/>
                        <a:ea typeface="Proxima Nova"/>
                        <a:cs typeface="Proxima Nova"/>
                        <a:sym typeface="Proxima Nova"/>
                      </a:endParaRPr>
                    </a:p>
                  </a:txBody>
                  <a:tcPr marT="91425" marB="91425" marR="68575" marL="68575">
                    <a:lnT cap="flat" cmpd="sng" w="12700">
                      <a:solidFill>
                        <a:srgbClr val="C9C9C9"/>
                      </a:solidFill>
                      <a:prstDash val="solid"/>
                      <a:round/>
                      <a:headEnd len="sm" w="sm" type="none"/>
                      <a:tailEnd len="sm" w="sm" type="none"/>
                    </a:lnT>
                    <a:lnB cap="flat" cmpd="sng" w="12700">
                      <a:solidFill>
                        <a:srgbClr val="C9C9C9"/>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4"/>
          <p:cNvSpPr txBox="1"/>
          <p:nvPr>
            <p:ph idx="4294967295" type="ctrTitle"/>
          </p:nvPr>
        </p:nvSpPr>
        <p:spPr>
          <a:xfrm>
            <a:off x="1063850" y="569100"/>
            <a:ext cx="13510800" cy="1210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6500">
                <a:solidFill>
                  <a:srgbClr val="04047C"/>
                </a:solidFill>
                <a:latin typeface="Proxima Nova"/>
                <a:ea typeface="Proxima Nova"/>
                <a:cs typeface="Proxima Nova"/>
                <a:sym typeface="Proxima Nova"/>
              </a:rPr>
              <a:t>Feedback</a:t>
            </a:r>
            <a:endParaRPr b="1" sz="6500">
              <a:solidFill>
                <a:srgbClr val="04047C"/>
              </a:solidFill>
              <a:latin typeface="Proxima Nova"/>
              <a:ea typeface="Proxima Nova"/>
              <a:cs typeface="Proxima Nova"/>
              <a:sym typeface="Proxima Nova"/>
            </a:endParaRPr>
          </a:p>
        </p:txBody>
      </p:sp>
      <p:sp>
        <p:nvSpPr>
          <p:cNvPr id="230" name="Google Shape;230;p34"/>
          <p:cNvSpPr txBox="1"/>
          <p:nvPr>
            <p:ph type="title"/>
          </p:nvPr>
        </p:nvSpPr>
        <p:spPr>
          <a:xfrm>
            <a:off x="1035300" y="1987225"/>
            <a:ext cx="9163500" cy="7254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200"/>
              <a:buFont typeface="Arial"/>
              <a:buNone/>
            </a:pPr>
            <a:r>
              <a:rPr b="1" lang="en-US" sz="2800">
                <a:solidFill>
                  <a:schemeClr val="dk1"/>
                </a:solidFill>
              </a:rPr>
              <a:t>Feedback geven aan elkaar</a:t>
            </a:r>
            <a:endParaRPr b="1" sz="2800">
              <a:solidFill>
                <a:schemeClr val="dk1"/>
              </a:solidFill>
            </a:endParaRPr>
          </a:p>
          <a:p>
            <a:pPr indent="0" lvl="0" marL="0" rtl="0" algn="l">
              <a:spcBef>
                <a:spcPts val="0"/>
              </a:spcBef>
              <a:spcAft>
                <a:spcPts val="0"/>
              </a:spcAft>
              <a:buClr>
                <a:schemeClr val="dk1"/>
              </a:buClr>
              <a:buSzPts val="2200"/>
              <a:buFont typeface="Arial"/>
              <a:buNone/>
            </a:pPr>
            <a:r>
              <a:t/>
            </a:r>
            <a:endParaRPr b="1" sz="2800">
              <a:solidFill>
                <a:schemeClr val="dk1"/>
              </a:solidFill>
            </a:endParaRPr>
          </a:p>
          <a:p>
            <a:pPr indent="-635000" lvl="0" marL="914400" rtl="0" algn="l">
              <a:spcBef>
                <a:spcPts val="0"/>
              </a:spcBef>
              <a:spcAft>
                <a:spcPts val="0"/>
              </a:spcAft>
              <a:buSzPts val="2800"/>
              <a:buFont typeface="Proxima Nova"/>
              <a:buChar char="●"/>
            </a:pPr>
            <a:r>
              <a:rPr lang="en-US" sz="2800">
                <a:solidFill>
                  <a:schemeClr val="dk1"/>
                </a:solidFill>
              </a:rPr>
              <a:t>Je kunt zelf jouw opnames beoordelen aan de hand van de beoordelingscriteria, maar ook feedback vragen aan medestudenten. </a:t>
            </a:r>
            <a:endParaRPr sz="2800">
              <a:solidFill>
                <a:schemeClr val="dk1"/>
              </a:solidFill>
            </a:endParaRPr>
          </a:p>
          <a:p>
            <a:pPr indent="-635000" lvl="0" marL="914400" rtl="0" algn="l">
              <a:spcBef>
                <a:spcPts val="0"/>
              </a:spcBef>
              <a:spcAft>
                <a:spcPts val="0"/>
              </a:spcAft>
              <a:buSzPts val="2800"/>
              <a:buFont typeface="Proxima Nova"/>
              <a:buChar char="●"/>
            </a:pPr>
            <a:r>
              <a:rPr lang="en-US" sz="2800">
                <a:solidFill>
                  <a:schemeClr val="dk1"/>
                </a:solidFill>
              </a:rPr>
              <a:t>Hiervoor voeg je hen eerst toe als vriend in TrainTool - klik </a:t>
            </a:r>
            <a:r>
              <a:rPr lang="en-US" sz="2800" u="sng">
                <a:solidFill>
                  <a:schemeClr val="hlink"/>
                </a:solidFill>
                <a:hlinkClick r:id="rId3"/>
              </a:rPr>
              <a:t>hier</a:t>
            </a:r>
            <a:r>
              <a:rPr lang="en-US" sz="2800">
                <a:solidFill>
                  <a:schemeClr val="dk1"/>
                </a:solidFill>
              </a:rPr>
              <a:t> voor een instructie. </a:t>
            </a:r>
            <a:endParaRPr sz="2800">
              <a:solidFill>
                <a:schemeClr val="dk1"/>
              </a:solidFill>
            </a:endParaRPr>
          </a:p>
          <a:p>
            <a:pPr indent="-635000" lvl="0" marL="914400" rtl="0" algn="l">
              <a:spcBef>
                <a:spcPts val="0"/>
              </a:spcBef>
              <a:spcAft>
                <a:spcPts val="0"/>
              </a:spcAft>
              <a:buClr>
                <a:schemeClr val="dk1"/>
              </a:buClr>
              <a:buSzPts val="2800"/>
              <a:buChar char="●"/>
            </a:pPr>
            <a:r>
              <a:rPr lang="en-US" sz="2800">
                <a:solidFill>
                  <a:schemeClr val="dk1"/>
                </a:solidFill>
              </a:rPr>
              <a:t>Vervolgens vraag je na het opslaan van jouw opname om feedback - klik </a:t>
            </a:r>
            <a:r>
              <a:rPr lang="en-US" sz="2800" u="sng">
                <a:solidFill>
                  <a:schemeClr val="hlink"/>
                </a:solidFill>
                <a:hlinkClick r:id="rId4"/>
              </a:rPr>
              <a:t>hier</a:t>
            </a:r>
            <a:r>
              <a:rPr lang="en-US" sz="2800">
                <a:solidFill>
                  <a:schemeClr val="dk1"/>
                </a:solidFill>
              </a:rPr>
              <a:t> voor een instructie.</a:t>
            </a:r>
            <a:r>
              <a:rPr i="1" lang="en-US" sz="2800">
                <a:solidFill>
                  <a:schemeClr val="dk1"/>
                </a:solidFill>
              </a:rPr>
              <a:t> </a:t>
            </a:r>
            <a:endParaRPr i="1" sz="2800">
              <a:solidFill>
                <a:schemeClr val="dk1"/>
              </a:solidFill>
            </a:endParaRPr>
          </a:p>
          <a:p>
            <a:pPr indent="0" lvl="0" marL="0" rtl="0" algn="l">
              <a:spcBef>
                <a:spcPts val="0"/>
              </a:spcBef>
              <a:spcAft>
                <a:spcPts val="0"/>
              </a:spcAft>
              <a:buNone/>
            </a:pPr>
            <a:r>
              <a:t/>
            </a:r>
            <a:endParaRPr i="1" sz="2800">
              <a:solidFill>
                <a:schemeClr val="dk1"/>
              </a:solidFill>
            </a:endParaRPr>
          </a:p>
          <a:p>
            <a:pPr indent="0" lvl="0" marL="0" rtl="0" algn="l">
              <a:lnSpc>
                <a:spcPct val="100000"/>
              </a:lnSpc>
              <a:spcBef>
                <a:spcPts val="0"/>
              </a:spcBef>
              <a:spcAft>
                <a:spcPts val="0"/>
              </a:spcAft>
              <a:buClr>
                <a:schemeClr val="dk1"/>
              </a:buClr>
              <a:buSzPts val="2200"/>
              <a:buFont typeface="Arial"/>
              <a:buNone/>
            </a:pPr>
            <a:r>
              <a:rPr b="1" lang="en-US" sz="2800">
                <a:solidFill>
                  <a:schemeClr val="dk1"/>
                </a:solidFill>
              </a:rPr>
              <a:t>Beoordeling door je docent</a:t>
            </a:r>
            <a:endParaRPr b="1" sz="2800">
              <a:solidFill>
                <a:schemeClr val="dk1"/>
              </a:solidFill>
            </a:endParaRPr>
          </a:p>
          <a:p>
            <a:pPr indent="0" lvl="0" marL="0" rtl="0" algn="l">
              <a:lnSpc>
                <a:spcPct val="100000"/>
              </a:lnSpc>
              <a:spcBef>
                <a:spcPts val="0"/>
              </a:spcBef>
              <a:spcAft>
                <a:spcPts val="0"/>
              </a:spcAft>
              <a:buClr>
                <a:schemeClr val="dk1"/>
              </a:buClr>
              <a:buSzPts val="2200"/>
              <a:buFont typeface="Arial"/>
              <a:buNone/>
            </a:pPr>
            <a:r>
              <a:t/>
            </a:r>
            <a:endParaRPr b="1" sz="2800">
              <a:solidFill>
                <a:schemeClr val="dk1"/>
              </a:solidFill>
            </a:endParaRPr>
          </a:p>
          <a:p>
            <a:pPr indent="-635000" lvl="0" marL="914400" rtl="0" algn="l">
              <a:lnSpc>
                <a:spcPct val="100000"/>
              </a:lnSpc>
              <a:spcBef>
                <a:spcPts val="0"/>
              </a:spcBef>
              <a:spcAft>
                <a:spcPts val="0"/>
              </a:spcAft>
              <a:buClr>
                <a:schemeClr val="dk1"/>
              </a:buClr>
              <a:buSzPts val="2800"/>
              <a:buFont typeface="Proxima Nova"/>
              <a:buChar char="●"/>
            </a:pPr>
            <a:r>
              <a:rPr lang="en-US" sz="2800">
                <a:solidFill>
                  <a:schemeClr val="dk1"/>
                </a:solidFill>
              </a:rPr>
              <a:t>Sommige rollenspellen kunnen door de docent beoordeeld worden. Bij deze rollenspellen wordt jouw opgeslagen opname automatisch doorgestuurd naar de docent. </a:t>
            </a:r>
            <a:endParaRPr sz="2800">
              <a:solidFill>
                <a:schemeClr val="dk1"/>
              </a:solidFill>
            </a:endParaRPr>
          </a:p>
          <a:p>
            <a:pPr indent="0" lvl="0" marL="0" rtl="0" algn="l">
              <a:lnSpc>
                <a:spcPct val="100000"/>
              </a:lnSpc>
              <a:spcBef>
                <a:spcPts val="0"/>
              </a:spcBef>
              <a:spcAft>
                <a:spcPts val="0"/>
              </a:spcAft>
              <a:buNone/>
            </a:pPr>
            <a:r>
              <a:t/>
            </a:r>
            <a:endParaRPr i="1" sz="2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5F7"/>
        </a:solidFill>
      </p:bgPr>
    </p:bg>
    <p:spTree>
      <p:nvGrpSpPr>
        <p:cNvPr id="234" name="Shape 234"/>
        <p:cNvGrpSpPr/>
        <p:nvPr/>
      </p:nvGrpSpPr>
      <p:grpSpPr>
        <a:xfrm>
          <a:off x="0" y="0"/>
          <a:ext cx="0" cy="0"/>
          <a:chOff x="0" y="0"/>
          <a:chExt cx="0" cy="0"/>
        </a:xfrm>
      </p:grpSpPr>
      <p:sp>
        <p:nvSpPr>
          <p:cNvPr id="235" name="Google Shape;235;p35"/>
          <p:cNvSpPr/>
          <p:nvPr/>
        </p:nvSpPr>
        <p:spPr>
          <a:xfrm>
            <a:off x="7249557" y="448742"/>
            <a:ext cx="10570800" cy="9389400"/>
          </a:xfrm>
          <a:prstGeom prst="rect">
            <a:avLst/>
          </a:prstGeom>
          <a:solidFill>
            <a:srgbClr val="78C8FF">
              <a:alpha val="192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6" name="Google Shape;236;p35"/>
          <p:cNvPicPr preferRelativeResize="0"/>
          <p:nvPr/>
        </p:nvPicPr>
        <p:blipFill rotWithShape="1">
          <a:blip r:embed="rId3">
            <a:alphaModFix/>
          </a:blip>
          <a:srcRect b="0" l="34699" r="20404" t="0"/>
          <a:stretch/>
        </p:blipFill>
        <p:spPr>
          <a:xfrm>
            <a:off x="467757" y="448742"/>
            <a:ext cx="6334534" cy="9400918"/>
          </a:xfrm>
          <a:prstGeom prst="rect">
            <a:avLst/>
          </a:prstGeom>
          <a:noFill/>
          <a:ln>
            <a:noFill/>
          </a:ln>
        </p:spPr>
      </p:pic>
      <p:sp>
        <p:nvSpPr>
          <p:cNvPr id="237" name="Google Shape;237;p35"/>
          <p:cNvSpPr txBox="1"/>
          <p:nvPr/>
        </p:nvSpPr>
        <p:spPr>
          <a:xfrm>
            <a:off x="7806550" y="1049025"/>
            <a:ext cx="10013700" cy="13131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b="1" lang="en-US" sz="6500">
                <a:solidFill>
                  <a:srgbClr val="000078"/>
                </a:solidFill>
                <a:latin typeface="Proxima Nova Extrabold"/>
                <a:ea typeface="Proxima Nova Extrabold"/>
                <a:cs typeface="Proxima Nova Extrabold"/>
                <a:sym typeface="Proxima Nova Extrabold"/>
              </a:rPr>
              <a:t>Gouden regels van feedback geven</a:t>
            </a:r>
            <a:endParaRPr b="1" sz="6500">
              <a:solidFill>
                <a:srgbClr val="000078"/>
              </a:solidFill>
              <a:latin typeface="Proxima Nova Extrabold"/>
              <a:ea typeface="Proxima Nova Extrabold"/>
              <a:cs typeface="Proxima Nova Extrabold"/>
              <a:sym typeface="Proxima Nova Extrabold"/>
            </a:endParaRPr>
          </a:p>
        </p:txBody>
      </p:sp>
      <p:sp>
        <p:nvSpPr>
          <p:cNvPr id="238" name="Google Shape;238;p35"/>
          <p:cNvSpPr txBox="1"/>
          <p:nvPr/>
        </p:nvSpPr>
        <p:spPr>
          <a:xfrm>
            <a:off x="7806550" y="3867150"/>
            <a:ext cx="9187200" cy="5439900"/>
          </a:xfrm>
          <a:prstGeom prst="rect">
            <a:avLst/>
          </a:prstGeom>
          <a:noFill/>
          <a:ln>
            <a:noFill/>
          </a:ln>
        </p:spPr>
        <p:txBody>
          <a:bodyPr anchorCtr="0" anchor="t" bIns="0" lIns="0" spcFirstLastPara="1" rIns="0" wrap="square" tIns="0">
            <a:noAutofit/>
          </a:bodyPr>
          <a:lstStyle/>
          <a:p>
            <a:pPr indent="-406400" lvl="0" marL="457200" rtl="0" algn="l">
              <a:spcBef>
                <a:spcPts val="0"/>
              </a:spcBef>
              <a:spcAft>
                <a:spcPts val="0"/>
              </a:spcAft>
              <a:buClr>
                <a:schemeClr val="dk1"/>
              </a:buClr>
              <a:buSzPts val="2800"/>
              <a:buFont typeface="Proxima Nova"/>
              <a:buChar char="●"/>
            </a:pPr>
            <a:r>
              <a:rPr lang="en-US" sz="2800">
                <a:solidFill>
                  <a:schemeClr val="dk1"/>
                </a:solidFill>
                <a:latin typeface="Proxima Nova"/>
                <a:ea typeface="Proxima Nova"/>
                <a:cs typeface="Proxima Nova"/>
                <a:sym typeface="Proxima Nova"/>
              </a:rPr>
              <a:t>Goede </a:t>
            </a:r>
            <a:r>
              <a:rPr lang="en-US" sz="2800">
                <a:solidFill>
                  <a:schemeClr val="dk1"/>
                </a:solidFill>
                <a:latin typeface="Proxima Nova"/>
                <a:ea typeface="Proxima Nova"/>
                <a:cs typeface="Proxima Nova"/>
                <a:sym typeface="Proxima Nova"/>
              </a:rPr>
              <a:t>feedback</a:t>
            </a:r>
            <a:r>
              <a:rPr lang="en-US" sz="2800">
                <a:solidFill>
                  <a:schemeClr val="dk1"/>
                </a:solidFill>
                <a:latin typeface="Proxima Nova"/>
                <a:ea typeface="Proxima Nova"/>
                <a:cs typeface="Proxima Nova"/>
                <a:sym typeface="Proxima Nova"/>
              </a:rPr>
              <a:t> bestaat altijd uit een top en een tip (begin met benoemen wat iemand al goed doet en doe </a:t>
            </a:r>
            <a:r>
              <a:rPr lang="en-US" sz="2800">
                <a:solidFill>
                  <a:schemeClr val="dk1"/>
                </a:solidFill>
                <a:latin typeface="Proxima Nova"/>
                <a:ea typeface="Proxima Nova"/>
                <a:cs typeface="Proxima Nova"/>
                <a:sym typeface="Proxima Nova"/>
              </a:rPr>
              <a:t>vervolgens</a:t>
            </a:r>
            <a:r>
              <a:rPr lang="en-US" sz="2800">
                <a:solidFill>
                  <a:schemeClr val="dk1"/>
                </a:solidFill>
                <a:latin typeface="Proxima Nova"/>
                <a:ea typeface="Proxima Nova"/>
                <a:cs typeface="Proxima Nova"/>
                <a:sym typeface="Proxima Nova"/>
              </a:rPr>
              <a:t> een </a:t>
            </a:r>
            <a:r>
              <a:rPr lang="en-US" sz="2800">
                <a:solidFill>
                  <a:schemeClr val="dk1"/>
                </a:solidFill>
                <a:latin typeface="Proxima Nova"/>
                <a:ea typeface="Proxima Nova"/>
                <a:cs typeface="Proxima Nova"/>
                <a:sym typeface="Proxima Nova"/>
              </a:rPr>
              <a:t>suggestie</a:t>
            </a:r>
            <a:r>
              <a:rPr lang="en-US" sz="2800">
                <a:solidFill>
                  <a:schemeClr val="dk1"/>
                </a:solidFill>
                <a:latin typeface="Proxima Nova"/>
                <a:ea typeface="Proxima Nova"/>
                <a:cs typeface="Proxima Nova"/>
                <a:sym typeface="Proxima Nova"/>
              </a:rPr>
              <a:t> voor iets wat nog verbeterd kan </a:t>
            </a:r>
            <a:r>
              <a:rPr lang="en-US" sz="2800">
                <a:solidFill>
                  <a:schemeClr val="dk1"/>
                </a:solidFill>
                <a:latin typeface="Proxima Nova"/>
                <a:ea typeface="Proxima Nova"/>
                <a:cs typeface="Proxima Nova"/>
                <a:sym typeface="Proxima Nova"/>
              </a:rPr>
              <a:t>worden).</a:t>
            </a:r>
            <a:r>
              <a:rPr lang="en-US" sz="2800">
                <a:solidFill>
                  <a:schemeClr val="dk1"/>
                </a:solidFill>
                <a:latin typeface="Proxima Nova"/>
                <a:ea typeface="Proxima Nova"/>
                <a:cs typeface="Proxima Nova"/>
                <a:sym typeface="Proxima Nova"/>
              </a:rPr>
              <a:t> </a:t>
            </a:r>
            <a:endParaRPr sz="2800">
              <a:solidFill>
                <a:schemeClr val="dk1"/>
              </a:solidFill>
              <a:latin typeface="Proxima Nova"/>
              <a:ea typeface="Proxima Nova"/>
              <a:cs typeface="Proxima Nova"/>
              <a:sym typeface="Proxima Nova"/>
            </a:endParaRPr>
          </a:p>
          <a:p>
            <a:pPr indent="-406400" lvl="0" marL="457200" rtl="0" algn="l">
              <a:spcBef>
                <a:spcPts val="0"/>
              </a:spcBef>
              <a:spcAft>
                <a:spcPts val="0"/>
              </a:spcAft>
              <a:buClr>
                <a:schemeClr val="dk1"/>
              </a:buClr>
              <a:buSzPts val="2800"/>
              <a:buFont typeface="Proxima Nova"/>
              <a:buChar char="●"/>
            </a:pPr>
            <a:r>
              <a:rPr lang="en-US" sz="2800">
                <a:solidFill>
                  <a:schemeClr val="dk1"/>
                </a:solidFill>
                <a:latin typeface="Proxima Nova"/>
                <a:ea typeface="Proxima Nova"/>
                <a:cs typeface="Proxima Nova"/>
                <a:sym typeface="Proxima Nova"/>
              </a:rPr>
              <a:t>Formuleer de </a:t>
            </a:r>
            <a:r>
              <a:rPr lang="en-US" sz="2800">
                <a:solidFill>
                  <a:schemeClr val="dk1"/>
                </a:solidFill>
                <a:latin typeface="Proxima Nova"/>
                <a:ea typeface="Proxima Nova"/>
                <a:cs typeface="Proxima Nova"/>
                <a:sym typeface="Proxima Nova"/>
              </a:rPr>
              <a:t>feedback</a:t>
            </a:r>
            <a:r>
              <a:rPr lang="en-US" sz="2800">
                <a:solidFill>
                  <a:schemeClr val="dk1"/>
                </a:solidFill>
                <a:latin typeface="Proxima Nova"/>
                <a:ea typeface="Proxima Nova"/>
                <a:cs typeface="Proxima Nova"/>
                <a:sym typeface="Proxima Nova"/>
              </a:rPr>
              <a:t> vanuit jezelf (“Ik zie dat je…”).</a:t>
            </a:r>
            <a:endParaRPr sz="2800">
              <a:solidFill>
                <a:schemeClr val="dk1"/>
              </a:solidFill>
              <a:latin typeface="Proxima Nova"/>
              <a:ea typeface="Proxima Nova"/>
              <a:cs typeface="Proxima Nova"/>
              <a:sym typeface="Proxima Nova"/>
            </a:endParaRPr>
          </a:p>
          <a:p>
            <a:pPr indent="-406400" lvl="0" marL="457200" rtl="0" algn="l">
              <a:spcBef>
                <a:spcPts val="0"/>
              </a:spcBef>
              <a:spcAft>
                <a:spcPts val="0"/>
              </a:spcAft>
              <a:buClr>
                <a:schemeClr val="dk1"/>
              </a:buClr>
              <a:buSzPts val="2800"/>
              <a:buFont typeface="Proxima Nova"/>
              <a:buChar char="●"/>
            </a:pPr>
            <a:r>
              <a:rPr lang="en-US" sz="2800">
                <a:solidFill>
                  <a:schemeClr val="dk1"/>
                </a:solidFill>
                <a:latin typeface="Proxima Nova"/>
                <a:ea typeface="Proxima Nova"/>
                <a:cs typeface="Proxima Nova"/>
                <a:sym typeface="Proxima Nova"/>
              </a:rPr>
              <a:t>Benoem concreet gedrag wat je ziet en </a:t>
            </a:r>
            <a:r>
              <a:rPr lang="en-US" sz="2800">
                <a:solidFill>
                  <a:schemeClr val="dk1"/>
                </a:solidFill>
                <a:latin typeface="Proxima Nova"/>
                <a:ea typeface="Proxima Nova"/>
                <a:cs typeface="Proxima Nova"/>
                <a:sym typeface="Proxima Nova"/>
              </a:rPr>
              <a:t>beschrijf</a:t>
            </a:r>
            <a:r>
              <a:rPr lang="en-US" sz="2800">
                <a:solidFill>
                  <a:schemeClr val="dk1"/>
                </a:solidFill>
                <a:latin typeface="Proxima Nova"/>
                <a:ea typeface="Proxima Nova"/>
                <a:cs typeface="Proxima Nova"/>
                <a:sym typeface="Proxima Nova"/>
              </a:rPr>
              <a:t> wat het gevolg daarvan is. </a:t>
            </a:r>
            <a:endParaRPr sz="2800">
              <a:solidFill>
                <a:schemeClr val="dk1"/>
              </a:solidFill>
              <a:latin typeface="Proxima Nova"/>
              <a:ea typeface="Proxima Nova"/>
              <a:cs typeface="Proxima Nova"/>
              <a:sym typeface="Proxima Nova"/>
            </a:endParaRPr>
          </a:p>
          <a:p>
            <a:pPr indent="-406400" lvl="0" marL="457200" rtl="0" algn="l">
              <a:spcBef>
                <a:spcPts val="0"/>
              </a:spcBef>
              <a:spcAft>
                <a:spcPts val="0"/>
              </a:spcAft>
              <a:buClr>
                <a:schemeClr val="dk1"/>
              </a:buClr>
              <a:buSzPts val="2800"/>
              <a:buFont typeface="Proxima Nova"/>
              <a:buChar char="●"/>
            </a:pPr>
            <a:r>
              <a:rPr lang="en-US" sz="2800">
                <a:solidFill>
                  <a:schemeClr val="dk1"/>
                </a:solidFill>
                <a:latin typeface="Proxima Nova"/>
                <a:ea typeface="Proxima Nova"/>
                <a:cs typeface="Proxima Nova"/>
                <a:sym typeface="Proxima Nova"/>
              </a:rPr>
              <a:t>Noem een </a:t>
            </a:r>
            <a:r>
              <a:rPr lang="en-US" sz="2800">
                <a:solidFill>
                  <a:schemeClr val="dk1"/>
                </a:solidFill>
                <a:latin typeface="Proxima Nova"/>
                <a:ea typeface="Proxima Nova"/>
                <a:cs typeface="Proxima Nova"/>
                <a:sym typeface="Proxima Nova"/>
              </a:rPr>
              <a:t>verbeterpunt</a:t>
            </a:r>
            <a:r>
              <a:rPr lang="en-US" sz="2800">
                <a:solidFill>
                  <a:schemeClr val="dk1"/>
                </a:solidFill>
                <a:latin typeface="Proxima Nova"/>
                <a:ea typeface="Proxima Nova"/>
                <a:cs typeface="Proxima Nova"/>
                <a:sym typeface="Proxima Nova"/>
              </a:rPr>
              <a:t>. </a:t>
            </a:r>
            <a:endParaRPr sz="2800">
              <a:solidFill>
                <a:schemeClr val="dk1"/>
              </a:solidFill>
              <a:latin typeface="Proxima Nova"/>
              <a:ea typeface="Proxima Nova"/>
              <a:cs typeface="Proxima Nova"/>
              <a:sym typeface="Proxima Nova"/>
            </a:endParaRPr>
          </a:p>
          <a:p>
            <a:pPr indent="-406400" lvl="0" marL="457200" rtl="0" algn="l">
              <a:spcBef>
                <a:spcPts val="0"/>
              </a:spcBef>
              <a:spcAft>
                <a:spcPts val="0"/>
              </a:spcAft>
              <a:buClr>
                <a:schemeClr val="dk1"/>
              </a:buClr>
              <a:buSzPts val="2800"/>
              <a:buFont typeface="Proxima Nova"/>
              <a:buChar char="●"/>
            </a:pPr>
            <a:r>
              <a:rPr lang="en-US" sz="2800">
                <a:solidFill>
                  <a:schemeClr val="dk1"/>
                </a:solidFill>
                <a:latin typeface="Proxima Nova"/>
                <a:ea typeface="Proxima Nova"/>
                <a:cs typeface="Proxima Nova"/>
                <a:sym typeface="Proxima Nova"/>
              </a:rPr>
              <a:t>Meer </a:t>
            </a:r>
            <a:r>
              <a:rPr lang="en-US" sz="2800">
                <a:solidFill>
                  <a:schemeClr val="dk1"/>
                </a:solidFill>
                <a:latin typeface="Proxima Nova"/>
                <a:ea typeface="Proxima Nova"/>
                <a:cs typeface="Proxima Nova"/>
                <a:sym typeface="Proxima Nova"/>
              </a:rPr>
              <a:t>informatie</a:t>
            </a:r>
            <a:r>
              <a:rPr lang="en-US" sz="2800">
                <a:solidFill>
                  <a:schemeClr val="dk1"/>
                </a:solidFill>
                <a:latin typeface="Proxima Nova"/>
                <a:ea typeface="Proxima Nova"/>
                <a:cs typeface="Proxima Nova"/>
                <a:sym typeface="Proxima Nova"/>
              </a:rPr>
              <a:t> </a:t>
            </a:r>
            <a:r>
              <a:rPr lang="en-US" sz="2800">
                <a:solidFill>
                  <a:schemeClr val="dk1"/>
                </a:solidFill>
                <a:latin typeface="Proxima Nova"/>
                <a:ea typeface="Proxima Nova"/>
                <a:cs typeface="Proxima Nova"/>
                <a:sym typeface="Proxima Nova"/>
              </a:rPr>
              <a:t>over het</a:t>
            </a:r>
            <a:r>
              <a:rPr lang="en-US" sz="2800">
                <a:solidFill>
                  <a:schemeClr val="dk1"/>
                </a:solidFill>
                <a:latin typeface="Proxima Nova"/>
                <a:ea typeface="Proxima Nova"/>
                <a:cs typeface="Proxima Nova"/>
                <a:sym typeface="Proxima Nova"/>
              </a:rPr>
              <a:t> geven van goede feedback vind je </a:t>
            </a:r>
            <a:r>
              <a:rPr lang="en-US" sz="2800" u="sng">
                <a:solidFill>
                  <a:schemeClr val="hlink"/>
                </a:solidFill>
                <a:latin typeface="Proxima Nova"/>
                <a:ea typeface="Proxima Nova"/>
                <a:cs typeface="Proxima Nova"/>
                <a:sym typeface="Proxima Nova"/>
                <a:hlinkClick r:id="rId4"/>
              </a:rPr>
              <a:t>hier</a:t>
            </a:r>
            <a:r>
              <a:rPr lang="en-US" sz="2800">
                <a:solidFill>
                  <a:schemeClr val="dk1"/>
                </a:solidFill>
                <a:latin typeface="Proxima Nova"/>
                <a:ea typeface="Proxima Nova"/>
                <a:cs typeface="Proxima Nova"/>
                <a:sym typeface="Proxima Nova"/>
              </a:rPr>
              <a:t>. </a:t>
            </a:r>
            <a:endParaRPr sz="2800">
              <a:solidFill>
                <a:schemeClr val="dk1"/>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36"/>
          <p:cNvPicPr preferRelativeResize="0"/>
          <p:nvPr/>
        </p:nvPicPr>
        <p:blipFill rotWithShape="1">
          <a:blip r:embed="rId3">
            <a:alphaModFix/>
          </a:blip>
          <a:srcRect b="288" l="0" r="0" t="288"/>
          <a:stretch/>
        </p:blipFill>
        <p:spPr>
          <a:xfrm>
            <a:off x="0" y="0"/>
            <a:ext cx="18394050" cy="10286999"/>
          </a:xfrm>
          <a:prstGeom prst="rect">
            <a:avLst/>
          </a:prstGeom>
          <a:noFill/>
          <a:ln>
            <a:noFill/>
          </a:ln>
        </p:spPr>
      </p:pic>
      <p:pic>
        <p:nvPicPr>
          <p:cNvPr id="244" name="Google Shape;244;p36"/>
          <p:cNvPicPr preferRelativeResize="0"/>
          <p:nvPr/>
        </p:nvPicPr>
        <p:blipFill>
          <a:blip r:embed="rId4">
            <a:alphaModFix/>
          </a:blip>
          <a:stretch>
            <a:fillRect/>
          </a:stretch>
        </p:blipFill>
        <p:spPr>
          <a:xfrm>
            <a:off x="3096813" y="1274700"/>
            <a:ext cx="12094375" cy="74250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